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93" r:id="rId2"/>
    <p:sldId id="257" r:id="rId3"/>
    <p:sldId id="258" r:id="rId4"/>
    <p:sldId id="259" r:id="rId5"/>
    <p:sldId id="278" r:id="rId6"/>
    <p:sldId id="261" r:id="rId7"/>
    <p:sldId id="263" r:id="rId8"/>
    <p:sldId id="281" r:id="rId9"/>
    <p:sldId id="268" r:id="rId10"/>
    <p:sldId id="271" r:id="rId11"/>
    <p:sldId id="283" r:id="rId12"/>
    <p:sldId id="270" r:id="rId13"/>
    <p:sldId id="284" r:id="rId14"/>
    <p:sldId id="272" r:id="rId15"/>
    <p:sldId id="285" r:id="rId16"/>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CFA4DA-9346-4DB1-9553-E34FBB3C25B9}"/>
              </a:ext>
            </a:extLst>
          </p:cNvPr>
          <p:cNvSpPr>
            <a:spLocks noGrp="1"/>
          </p:cNvSpPr>
          <p:nvPr>
            <p:ph type="hdr" sz="quarter"/>
          </p:nvPr>
        </p:nvSpPr>
        <p:spPr>
          <a:xfrm>
            <a:off x="0" y="0"/>
            <a:ext cx="3056721" cy="466379"/>
          </a:xfrm>
          <a:prstGeom prst="rect">
            <a:avLst/>
          </a:prstGeom>
        </p:spPr>
        <p:txBody>
          <a:bodyPr vert="horz" lIns="88441" tIns="44220" rIns="88441" bIns="44220" rtlCol="0"/>
          <a:lstStyle>
            <a:lvl1pPr algn="l">
              <a:defRPr sz="1200"/>
            </a:lvl1pPr>
          </a:lstStyle>
          <a:p>
            <a:endParaRPr lang="en-US" sz="100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EEC01269-828B-4CBA-8C87-07038610D47E}"/>
              </a:ext>
            </a:extLst>
          </p:cNvPr>
          <p:cNvSpPr>
            <a:spLocks noGrp="1"/>
          </p:cNvSpPr>
          <p:nvPr>
            <p:ph type="dt" sz="quarter" idx="1"/>
          </p:nvPr>
        </p:nvSpPr>
        <p:spPr>
          <a:xfrm>
            <a:off x="3995012" y="0"/>
            <a:ext cx="3056721" cy="466379"/>
          </a:xfrm>
          <a:prstGeom prst="rect">
            <a:avLst/>
          </a:prstGeom>
        </p:spPr>
        <p:txBody>
          <a:bodyPr vert="horz" lIns="88441" tIns="44220" rIns="88441" bIns="44220" rtlCol="0"/>
          <a:lstStyle>
            <a:lvl1pPr algn="r">
              <a:defRPr sz="1200"/>
            </a:lvl1pPr>
          </a:lstStyle>
          <a:p>
            <a:r>
              <a:rPr lang="en-US" sz="1000">
                <a:latin typeface="Arial" panose="020B0604020202020204" pitchFamily="34" charset="0"/>
                <a:cs typeface="Arial" panose="020B0604020202020204" pitchFamily="34" charset="0"/>
              </a:rPr>
              <a:t>6/13/2021 pm</a:t>
            </a:r>
          </a:p>
        </p:txBody>
      </p:sp>
      <p:sp>
        <p:nvSpPr>
          <p:cNvPr id="4" name="Footer Placeholder 3">
            <a:extLst>
              <a:ext uri="{FF2B5EF4-FFF2-40B4-BE49-F238E27FC236}">
                <a16:creationId xmlns:a16="http://schemas.microsoft.com/office/drawing/2014/main" id="{2B7A9288-D023-4D08-B635-1B827EA228B1}"/>
              </a:ext>
            </a:extLst>
          </p:cNvPr>
          <p:cNvSpPr>
            <a:spLocks noGrp="1"/>
          </p:cNvSpPr>
          <p:nvPr>
            <p:ph type="ftr" sz="quarter" idx="2"/>
          </p:nvPr>
        </p:nvSpPr>
        <p:spPr>
          <a:xfrm>
            <a:off x="0" y="8842722"/>
            <a:ext cx="3056721" cy="466378"/>
          </a:xfrm>
          <a:prstGeom prst="rect">
            <a:avLst/>
          </a:prstGeom>
        </p:spPr>
        <p:txBody>
          <a:bodyPr vert="horz" lIns="88441" tIns="44220" rIns="88441" bIns="44220"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2208F38E-4787-4617-9BEF-46CF5F6A0713}"/>
              </a:ext>
            </a:extLst>
          </p:cNvPr>
          <p:cNvSpPr>
            <a:spLocks noGrp="1"/>
          </p:cNvSpPr>
          <p:nvPr>
            <p:ph type="sldNum" sz="quarter" idx="3"/>
          </p:nvPr>
        </p:nvSpPr>
        <p:spPr>
          <a:xfrm>
            <a:off x="3995012" y="8842722"/>
            <a:ext cx="3056721" cy="466378"/>
          </a:xfrm>
          <a:prstGeom prst="rect">
            <a:avLst/>
          </a:prstGeom>
        </p:spPr>
        <p:txBody>
          <a:bodyPr vert="horz" lIns="88441" tIns="44220" rIns="88441" bIns="44220" rtlCol="0" anchor="b"/>
          <a:lstStyle>
            <a:lvl1pPr algn="r">
              <a:defRPr sz="1200"/>
            </a:lvl1pPr>
          </a:lstStyle>
          <a:p>
            <a:fld id="{9E5DC1C6-740E-4445-A671-B7812F990D9B}"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29549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721" cy="466379"/>
          </a:xfrm>
          <a:prstGeom prst="rect">
            <a:avLst/>
          </a:prstGeom>
        </p:spPr>
        <p:txBody>
          <a:bodyPr vert="horz" lIns="88441" tIns="44220" rIns="88441" bIns="44220" rtlCol="0"/>
          <a:lstStyle>
            <a:lvl1pPr algn="l">
              <a:defRPr sz="1200"/>
            </a:lvl1pPr>
          </a:lstStyle>
          <a:p>
            <a:endParaRPr lang="en-US"/>
          </a:p>
        </p:txBody>
      </p:sp>
      <p:sp>
        <p:nvSpPr>
          <p:cNvPr id="3" name="Date Placeholder 2"/>
          <p:cNvSpPr>
            <a:spLocks noGrp="1"/>
          </p:cNvSpPr>
          <p:nvPr>
            <p:ph type="dt" idx="1"/>
          </p:nvPr>
        </p:nvSpPr>
        <p:spPr>
          <a:xfrm>
            <a:off x="3995012" y="0"/>
            <a:ext cx="3056721" cy="466379"/>
          </a:xfrm>
          <a:prstGeom prst="rect">
            <a:avLst/>
          </a:prstGeom>
        </p:spPr>
        <p:txBody>
          <a:bodyPr vert="horz" lIns="88441" tIns="44220" rIns="88441" bIns="44220" rtlCol="0"/>
          <a:lstStyle>
            <a:lvl1pPr algn="r">
              <a:defRPr sz="1200"/>
            </a:lvl1pPr>
          </a:lstStyle>
          <a:p>
            <a:r>
              <a:rPr lang="en-US"/>
              <a:t>6/13/2021 pm</a:t>
            </a:r>
          </a:p>
        </p:txBody>
      </p:sp>
      <p:sp>
        <p:nvSpPr>
          <p:cNvPr id="4" name="Slide Image Placeholder 3"/>
          <p:cNvSpPr>
            <a:spLocks noGrp="1" noRot="1" noChangeAspect="1"/>
          </p:cNvSpPr>
          <p:nvPr>
            <p:ph type="sldImg" idx="2"/>
          </p:nvPr>
        </p:nvSpPr>
        <p:spPr>
          <a:xfrm>
            <a:off x="1433513" y="1163638"/>
            <a:ext cx="4186237" cy="3141662"/>
          </a:xfrm>
          <a:prstGeom prst="rect">
            <a:avLst/>
          </a:prstGeom>
          <a:noFill/>
          <a:ln w="12700">
            <a:solidFill>
              <a:prstClr val="black"/>
            </a:solidFill>
          </a:ln>
        </p:spPr>
        <p:txBody>
          <a:bodyPr vert="horz" lIns="88441" tIns="44220" rIns="88441" bIns="44220" rtlCol="0" anchor="ctr"/>
          <a:lstStyle/>
          <a:p>
            <a:endParaRPr lang="en-US"/>
          </a:p>
        </p:txBody>
      </p:sp>
      <p:sp>
        <p:nvSpPr>
          <p:cNvPr id="5" name="Notes Placeholder 4"/>
          <p:cNvSpPr>
            <a:spLocks noGrp="1"/>
          </p:cNvSpPr>
          <p:nvPr>
            <p:ph type="body" sz="quarter" idx="3"/>
          </p:nvPr>
        </p:nvSpPr>
        <p:spPr>
          <a:xfrm>
            <a:off x="705633" y="4480621"/>
            <a:ext cx="5641998" cy="3664842"/>
          </a:xfrm>
          <a:prstGeom prst="rect">
            <a:avLst/>
          </a:prstGeom>
        </p:spPr>
        <p:txBody>
          <a:bodyPr vert="horz" lIns="88441" tIns="44220" rIns="88441" bIns="442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722"/>
            <a:ext cx="3056721" cy="466378"/>
          </a:xfrm>
          <a:prstGeom prst="rect">
            <a:avLst/>
          </a:prstGeom>
        </p:spPr>
        <p:txBody>
          <a:bodyPr vert="horz" lIns="88441" tIns="44220" rIns="88441" bIns="44220" rtlCol="0" anchor="b"/>
          <a:lstStyle>
            <a:lvl1pPr algn="l">
              <a:defRPr sz="1200"/>
            </a:lvl1pPr>
          </a:lstStyle>
          <a:p>
            <a:r>
              <a:rPr lang="en-US"/>
              <a:t>Micky Galloway</a:t>
            </a:r>
          </a:p>
        </p:txBody>
      </p:sp>
      <p:sp>
        <p:nvSpPr>
          <p:cNvPr id="7" name="Slide Number Placeholder 6"/>
          <p:cNvSpPr>
            <a:spLocks noGrp="1"/>
          </p:cNvSpPr>
          <p:nvPr>
            <p:ph type="sldNum" sz="quarter" idx="5"/>
          </p:nvPr>
        </p:nvSpPr>
        <p:spPr>
          <a:xfrm>
            <a:off x="3995012" y="8842722"/>
            <a:ext cx="3056721" cy="466378"/>
          </a:xfrm>
          <a:prstGeom prst="rect">
            <a:avLst/>
          </a:prstGeom>
        </p:spPr>
        <p:txBody>
          <a:bodyPr vert="horz" lIns="88441" tIns="44220" rIns="88441" bIns="44220" rtlCol="0" anchor="b"/>
          <a:lstStyle>
            <a:lvl1pPr algn="r">
              <a:defRPr sz="1200"/>
            </a:lvl1pPr>
          </a:lstStyle>
          <a:p>
            <a:fld id="{123706B8-A6A4-4097-918B-88AEF2E8724E}" type="slidenum">
              <a:rPr lang="en-US" smtClean="0"/>
              <a:t>‹#›</a:t>
            </a:fld>
            <a:endParaRPr lang="en-US"/>
          </a:p>
        </p:txBody>
      </p:sp>
    </p:spTree>
    <p:extLst>
      <p:ext uri="{BB962C8B-B14F-4D97-AF65-F5344CB8AC3E}">
        <p14:creationId xmlns:p14="http://schemas.microsoft.com/office/powerpoint/2010/main" val="85561218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3"/>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80BE03-C3E0-4236-AA56-4BEA404D3423}" type="datetimeFigureOut">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14241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6" y="540085"/>
            <a:ext cx="7656010" cy="3834374"/>
          </a:xfrm>
          <a:prstGeom prst="rect">
            <a:avLst/>
          </a:prstGeom>
        </p:spPr>
      </p:pic>
      <p:sp>
        <p:nvSpPr>
          <p:cNvPr id="2" name="Title 1"/>
          <p:cNvSpPr>
            <a:spLocks noGrp="1"/>
          </p:cNvSpPr>
          <p:nvPr>
            <p:ph type="title"/>
          </p:nvPr>
        </p:nvSpPr>
        <p:spPr>
          <a:xfrm>
            <a:off x="685355"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2"/>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7"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0BE03-C3E0-4236-AA56-4BEA404D3423}" type="datetimeFigureOut">
              <a:rPr lang="en-US" smtClean="0"/>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60443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0BE03-C3E0-4236-AA56-4BEA404D3423}" type="datetimeFigureOut">
              <a:rPr lang="en-US" smtClean="0"/>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402992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5"/>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7"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0BE03-C3E0-4236-AA56-4BEA404D3423}" type="datetimeFigureOut">
              <a:rPr lang="en-US" smtClean="0"/>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97781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7" y="2126945"/>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0"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0BE03-C3E0-4236-AA56-4BEA404D3423}" type="datetimeFigureOut">
              <a:rPr lang="en-US" smtClean="0"/>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1572128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7"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580BE03-C3E0-4236-AA56-4BEA404D3423}" type="datetimeFigureOut">
              <a:rPr lang="en-US" smtClean="0"/>
              <a:t>6/12/2021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3360576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40"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4"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7"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71"/>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6" y="4480370"/>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8"/>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580BE03-C3E0-4236-AA56-4BEA404D3423}" type="datetimeFigureOut">
              <a:rPr lang="en-US" smtClean="0"/>
              <a:t>6/12/2021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515795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0BE03-C3E0-4236-AA56-4BEA404D3423}" type="datetimeFigureOut">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1575664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3" y="609602"/>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2"/>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0BE03-C3E0-4236-AA56-4BEA404D3423}" type="datetimeFigureOut">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114840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0BE03-C3E0-4236-AA56-4BEA404D3423}" type="datetimeFigureOut">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1566241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2" y="1761070"/>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80BE03-C3E0-4236-AA56-4BEA404D3423}" type="datetimeFigureOut">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24360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8"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70" y="1732452"/>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80BE03-C3E0-4236-AA56-4BEA404D3423}" type="datetimeFigureOut">
              <a:rPr lang="en-US" smtClean="0"/>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88619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770325"/>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6" y="1770325"/>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40"/>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6" y="1835257"/>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6" y="2380140"/>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80BE03-C3E0-4236-AA56-4BEA404D3423}" type="datetimeFigureOut">
              <a:rPr lang="en-US" smtClean="0"/>
              <a:t>6/12/2021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367202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80BE03-C3E0-4236-AA56-4BEA404D3423}" type="datetimeFigureOut">
              <a:rPr lang="en-US" smtClean="0"/>
              <a:t>6/12/2021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1499671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0BE03-C3E0-4236-AA56-4BEA404D3423}" type="datetimeFigureOut">
              <a:rPr lang="en-US" smtClean="0"/>
              <a:t>6/12/2021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128149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8"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6"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8"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80BE03-C3E0-4236-AA56-4BEA404D3423}" type="datetimeFigureOut">
              <a:rPr lang="en-US" smtClean="0"/>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47129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8"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9"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80BE03-C3E0-4236-AA56-4BEA404D3423}" type="datetimeFigureOut">
              <a:rPr lang="en-US" smtClean="0"/>
              <a:t>6/12/2021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59415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7" y="1732452"/>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8"/>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580BE03-C3E0-4236-AA56-4BEA404D3423}" type="datetimeFigureOut">
              <a:rPr lang="en-US" smtClean="0"/>
              <a:t>6/12/2021</a:t>
            </a:fld>
            <a:endParaRPr lang="en-US"/>
          </a:p>
        </p:txBody>
      </p:sp>
      <p:sp>
        <p:nvSpPr>
          <p:cNvPr id="5" name="Footer Placeholder 4"/>
          <p:cNvSpPr>
            <a:spLocks noGrp="1"/>
          </p:cNvSpPr>
          <p:nvPr>
            <p:ph type="ftr" sz="quarter" idx="3"/>
          </p:nvPr>
        </p:nvSpPr>
        <p:spPr>
          <a:xfrm>
            <a:off x="685348" y="5883278"/>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10" y="5883278"/>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C26C06F-222D-41C7-8875-DABDA8360C42}" type="slidenum">
              <a:rPr lang="en-US" smtClean="0"/>
              <a:t>‹#›</a:t>
            </a:fld>
            <a:endParaRPr lang="en-US"/>
          </a:p>
        </p:txBody>
      </p:sp>
    </p:spTree>
    <p:extLst>
      <p:ext uri="{BB962C8B-B14F-4D97-AF65-F5344CB8AC3E}">
        <p14:creationId xmlns:p14="http://schemas.microsoft.com/office/powerpoint/2010/main" val="22971154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59A4309-B295-4490-9A9A-65C0202326D2}"/>
              </a:ext>
            </a:extLst>
          </p:cNvPr>
          <p:cNvSpPr>
            <a:spLocks noGrp="1" noChangeArrowheads="1"/>
          </p:cNvSpPr>
          <p:nvPr>
            <p:ph type="ctrTitle"/>
          </p:nvPr>
        </p:nvSpPr>
        <p:spPr>
          <a:xfrm>
            <a:off x="381000" y="1214303"/>
            <a:ext cx="8382000" cy="1754326"/>
          </a:xfrm>
          <a:effectLst>
            <a:outerShdw dist="35921" dir="2700000" algn="ctr" rotWithShape="0">
              <a:srgbClr val="33CCFF"/>
            </a:outerShdw>
          </a:effectLst>
        </p:spPr>
        <p:txBody>
          <a:bodyPr>
            <a:spAutoFit/>
          </a:bodyPr>
          <a:lstStyle/>
          <a:p>
            <a:pPr algn="ctr" eaLnBrk="1" hangingPunct="1">
              <a:defRPr/>
            </a:pPr>
            <a:r>
              <a:rPr lang="en-US" b="1" dirty="0">
                <a:solidFill>
                  <a:schemeClr val="tx1"/>
                </a:solidFill>
                <a:effectLst>
                  <a:outerShdw blurRad="38100" dist="38100" dir="2700000" algn="tl">
                    <a:srgbClr val="000000">
                      <a:alpha val="43137"/>
                    </a:srgbClr>
                  </a:outerShdw>
                </a:effectLst>
                <a:latin typeface="Arial" pitchFamily="34" charset="0"/>
                <a:cs typeface="Arial" pitchFamily="34" charset="0"/>
              </a:rPr>
              <a:t>Welcome Back – Part 2</a:t>
            </a:r>
            <a:br>
              <a:rPr lang="en-US" b="1"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b="1" dirty="0">
                <a:solidFill>
                  <a:schemeClr val="tx1"/>
                </a:solidFill>
                <a:effectLst>
                  <a:outerShdw blurRad="38100" dist="38100" dir="2700000" algn="tl">
                    <a:srgbClr val="000000">
                      <a:alpha val="43137"/>
                    </a:srgbClr>
                  </a:outerShdw>
                </a:effectLst>
                <a:latin typeface="Arial" pitchFamily="34" charset="0"/>
                <a:cs typeface="Arial" pitchFamily="34" charset="0"/>
              </a:rPr>
              <a:t>Jerusalem Is Rebuilt</a:t>
            </a:r>
          </a:p>
        </p:txBody>
      </p:sp>
      <p:sp>
        <p:nvSpPr>
          <p:cNvPr id="16387" name="Rectangle 3">
            <a:extLst>
              <a:ext uri="{FF2B5EF4-FFF2-40B4-BE49-F238E27FC236}">
                <a16:creationId xmlns:a16="http://schemas.microsoft.com/office/drawing/2014/main" id="{2FA39706-078D-440B-8848-FC65BB06F5B2}"/>
              </a:ext>
            </a:extLst>
          </p:cNvPr>
          <p:cNvSpPr>
            <a:spLocks noGrp="1" noChangeArrowheads="1"/>
          </p:cNvSpPr>
          <p:nvPr>
            <p:ph type="subTitle" idx="1"/>
          </p:nvPr>
        </p:nvSpPr>
        <p:spPr>
          <a:xfrm>
            <a:off x="381000" y="3124202"/>
            <a:ext cx="8382000" cy="412421"/>
          </a:xfrm>
        </p:spPr>
        <p:txBody>
          <a:bodyPr>
            <a:spAutoFit/>
          </a:bodyPr>
          <a:lstStyle/>
          <a:p>
            <a:pPr eaLnBrk="1" hangingPunct="1">
              <a:lnSpc>
                <a:spcPct val="80000"/>
              </a:lnSpc>
            </a:pPr>
            <a:r>
              <a:rPr lang="en-US" altLang="en-US" sz="2600" dirty="0">
                <a:latin typeface="Arial" panose="020B0604020202020204" pitchFamily="34" charset="0"/>
                <a:cs typeface="Arial" panose="020B0604020202020204" pitchFamily="34" charset="0"/>
              </a:rPr>
              <a:t>Ezra, Nehemiah, Esther, Haggai, Zechariah, Malachi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Rectangle 2">
            <a:extLst>
              <a:ext uri="{FF2B5EF4-FFF2-40B4-BE49-F238E27FC236}">
                <a16:creationId xmlns:a16="http://schemas.microsoft.com/office/drawing/2014/main" id="{5B391CC8-725B-44C6-88FD-A7DBDA789860}"/>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Return Number ONE</a:t>
            </a:r>
          </a:p>
        </p:txBody>
      </p:sp>
      <p:sp>
        <p:nvSpPr>
          <p:cNvPr id="21507" name="Rectangle 3">
            <a:extLst>
              <a:ext uri="{FF2B5EF4-FFF2-40B4-BE49-F238E27FC236}">
                <a16:creationId xmlns:a16="http://schemas.microsoft.com/office/drawing/2014/main" id="{AA95BA36-BF8A-49E2-804B-E96E8E7389A6}"/>
              </a:ext>
            </a:extLst>
          </p:cNvPr>
          <p:cNvSpPr>
            <a:spLocks noGrp="1" noChangeArrowheads="1"/>
          </p:cNvSpPr>
          <p:nvPr>
            <p:ph idx="1"/>
          </p:nvPr>
        </p:nvSpPr>
        <p:spPr>
          <a:xfrm>
            <a:off x="4038600" y="1295400"/>
            <a:ext cx="4992278" cy="3801041"/>
          </a:xfrm>
        </p:spPr>
        <p:txBody>
          <a:bodyPr wrap="square">
            <a:spAutoFit/>
          </a:bodyPr>
          <a:lstStyle/>
          <a:p>
            <a:r>
              <a:rPr lang="en-US" altLang="en-US" sz="2800" dirty="0">
                <a:solidFill>
                  <a:schemeClr val="tx1"/>
                </a:solidFill>
                <a:latin typeface="Arial" panose="020B0604020202020204" pitchFamily="34" charset="0"/>
                <a:cs typeface="Arial" panose="020B0604020202020204" pitchFamily="34" charset="0"/>
              </a:rPr>
              <a:t>When king </a:t>
            </a:r>
            <a:r>
              <a:rPr lang="en-US" altLang="en-US" sz="2800" b="1" dirty="0">
                <a:solidFill>
                  <a:schemeClr val="tx1"/>
                </a:solidFill>
                <a:latin typeface="Arial" panose="020B0604020202020204" pitchFamily="34" charset="0"/>
                <a:cs typeface="Arial" panose="020B0604020202020204" pitchFamily="34" charset="0"/>
              </a:rPr>
              <a:t>Darius the Great </a:t>
            </a:r>
            <a:r>
              <a:rPr lang="en-US" altLang="en-US" sz="2800" dirty="0">
                <a:solidFill>
                  <a:schemeClr val="tx1"/>
                </a:solidFill>
                <a:latin typeface="Arial" panose="020B0604020202020204" pitchFamily="34" charset="0"/>
                <a:cs typeface="Arial" panose="020B0604020202020204" pitchFamily="34" charset="0"/>
              </a:rPr>
              <a:t>(Cyrus’ grandson) came to power, </a:t>
            </a:r>
            <a:r>
              <a:rPr lang="en-US" altLang="en-US" sz="2800" b="1" dirty="0">
                <a:solidFill>
                  <a:schemeClr val="tx1"/>
                </a:solidFill>
                <a:latin typeface="Arial" panose="020B0604020202020204" pitchFamily="34" charset="0"/>
                <a:cs typeface="Arial" panose="020B0604020202020204" pitchFamily="34" charset="0"/>
              </a:rPr>
              <a:t>Haggai</a:t>
            </a:r>
            <a:r>
              <a:rPr lang="en-US" altLang="en-US" sz="2800" dirty="0">
                <a:solidFill>
                  <a:schemeClr val="tx1"/>
                </a:solidFill>
                <a:latin typeface="Arial" panose="020B0604020202020204" pitchFamily="34" charset="0"/>
                <a:cs typeface="Arial" panose="020B0604020202020204" pitchFamily="34" charset="0"/>
              </a:rPr>
              <a:t> and </a:t>
            </a:r>
            <a:r>
              <a:rPr lang="en-US" altLang="en-US" sz="2800" b="1" dirty="0">
                <a:solidFill>
                  <a:schemeClr val="tx1"/>
                </a:solidFill>
                <a:latin typeface="Arial" panose="020B0604020202020204" pitchFamily="34" charset="0"/>
                <a:cs typeface="Arial" panose="020B0604020202020204" pitchFamily="34" charset="0"/>
              </a:rPr>
              <a:t>Zechariah</a:t>
            </a:r>
            <a:r>
              <a:rPr lang="en-US" altLang="en-US" sz="2800" dirty="0">
                <a:solidFill>
                  <a:schemeClr val="tx1"/>
                </a:solidFill>
                <a:latin typeface="Arial" panose="020B0604020202020204" pitchFamily="34" charset="0"/>
                <a:cs typeface="Arial" panose="020B0604020202020204" pitchFamily="34" charset="0"/>
              </a:rPr>
              <a:t> urged the people to resume work</a:t>
            </a:r>
          </a:p>
          <a:p>
            <a:pPr lvl="1" eaLnBrk="1" hangingPunct="1"/>
            <a:r>
              <a:rPr lang="en-US" altLang="en-US" sz="3000" dirty="0">
                <a:solidFill>
                  <a:schemeClr val="tx1"/>
                </a:solidFill>
                <a:latin typeface="Arial" panose="020B0604020202020204" pitchFamily="34" charset="0"/>
                <a:cs typeface="Arial" panose="020B0604020202020204" pitchFamily="34" charset="0"/>
              </a:rPr>
              <a:t>The people really needed this encouragement</a:t>
            </a:r>
          </a:p>
        </p:txBody>
      </p:sp>
      <p:cxnSp>
        <p:nvCxnSpPr>
          <p:cNvPr id="38920" name="Straight Connector 10">
            <a:extLst>
              <a:ext uri="{FF2B5EF4-FFF2-40B4-BE49-F238E27FC236}">
                <a16:creationId xmlns:a16="http://schemas.microsoft.com/office/drawing/2014/main" id="{646DD5DF-7158-40AA-8E43-390E69DCC33F}"/>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pic>
        <p:nvPicPr>
          <p:cNvPr id="5" name="Picture 18">
            <a:extLst>
              <a:ext uri="{FF2B5EF4-FFF2-40B4-BE49-F238E27FC236}">
                <a16:creationId xmlns:a16="http://schemas.microsoft.com/office/drawing/2014/main" id="{B88CC655-F3AC-45A0-B0AB-0E556900A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4" y="1371600"/>
            <a:ext cx="3657596"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15">
            <a:extLst>
              <a:ext uri="{FF2B5EF4-FFF2-40B4-BE49-F238E27FC236}">
                <a16:creationId xmlns:a16="http://schemas.microsoft.com/office/drawing/2014/main" id="{C751C211-0735-4216-AEA0-24112278442E}"/>
              </a:ext>
            </a:extLst>
          </p:cNvPr>
          <p:cNvSpPr>
            <a:spLocks/>
          </p:cNvSpPr>
          <p:nvPr/>
        </p:nvSpPr>
        <p:spPr bwMode="auto">
          <a:xfrm>
            <a:off x="1362079" y="4627037"/>
            <a:ext cx="1033463" cy="901700"/>
          </a:xfrm>
          <a:custGeom>
            <a:avLst/>
            <a:gdLst>
              <a:gd name="T0" fmla="*/ 1527962314 w 699"/>
              <a:gd name="T1" fmla="*/ 5040312 h 568"/>
              <a:gd name="T2" fmla="*/ 1108264118 w 699"/>
              <a:gd name="T3" fmla="*/ 57962800 h 568"/>
              <a:gd name="T4" fmla="*/ 990224647 w 699"/>
              <a:gd name="T5" fmla="*/ 75604680 h 568"/>
              <a:gd name="T6" fmla="*/ 898415020 w 699"/>
              <a:gd name="T7" fmla="*/ 93244972 h 568"/>
              <a:gd name="T8" fmla="*/ 465602456 w 699"/>
              <a:gd name="T9" fmla="*/ 161289980 h 568"/>
              <a:gd name="T10" fmla="*/ 284169791 w 699"/>
              <a:gd name="T11" fmla="*/ 246975306 h 568"/>
              <a:gd name="T12" fmla="*/ 150829409 w 699"/>
              <a:gd name="T13" fmla="*/ 367942754 h 568"/>
              <a:gd name="T14" fmla="*/ 0 w 699"/>
              <a:gd name="T15" fmla="*/ 609877749 h 568"/>
              <a:gd name="T16" fmla="*/ 15300871 w 699"/>
              <a:gd name="T17" fmla="*/ 748485489 h 568"/>
              <a:gd name="T18" fmla="*/ 194546847 w 699"/>
              <a:gd name="T19" fmla="*/ 819049834 h 568"/>
              <a:gd name="T20" fmla="*/ 284169791 w 699"/>
              <a:gd name="T21" fmla="*/ 1043344636 h 568"/>
              <a:gd name="T22" fmla="*/ 1200073745 w 699"/>
              <a:gd name="T23" fmla="*/ 1181952376 h 5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9"/>
              <a:gd name="T37" fmla="*/ 0 h 568"/>
              <a:gd name="T38" fmla="*/ 699 w 699"/>
              <a:gd name="T39" fmla="*/ 568 h 5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9" h="568">
                <a:moveTo>
                  <a:pt x="699" y="2"/>
                </a:moveTo>
                <a:cubicBezTo>
                  <a:pt x="612" y="6"/>
                  <a:pt x="575" y="0"/>
                  <a:pt x="507" y="23"/>
                </a:cubicBezTo>
                <a:cubicBezTo>
                  <a:pt x="469" y="50"/>
                  <a:pt x="507" y="30"/>
                  <a:pt x="453" y="30"/>
                </a:cubicBezTo>
                <a:cubicBezTo>
                  <a:pt x="439" y="30"/>
                  <a:pt x="425" y="35"/>
                  <a:pt x="411" y="37"/>
                </a:cubicBezTo>
                <a:cubicBezTo>
                  <a:pt x="363" y="69"/>
                  <a:pt x="267" y="60"/>
                  <a:pt x="213" y="64"/>
                </a:cubicBezTo>
                <a:cubicBezTo>
                  <a:pt x="184" y="74"/>
                  <a:pt x="160" y="89"/>
                  <a:pt x="130" y="98"/>
                </a:cubicBezTo>
                <a:cubicBezTo>
                  <a:pt x="108" y="113"/>
                  <a:pt x="91" y="132"/>
                  <a:pt x="69" y="146"/>
                </a:cubicBezTo>
                <a:cubicBezTo>
                  <a:pt x="45" y="182"/>
                  <a:pt x="16" y="196"/>
                  <a:pt x="0" y="242"/>
                </a:cubicBezTo>
                <a:cubicBezTo>
                  <a:pt x="2" y="260"/>
                  <a:pt x="0" y="280"/>
                  <a:pt x="7" y="297"/>
                </a:cubicBezTo>
                <a:cubicBezTo>
                  <a:pt x="15" y="318"/>
                  <a:pt x="76" y="323"/>
                  <a:pt x="89" y="325"/>
                </a:cubicBezTo>
                <a:cubicBezTo>
                  <a:pt x="95" y="376"/>
                  <a:pt x="91" y="387"/>
                  <a:pt x="130" y="414"/>
                </a:cubicBezTo>
                <a:cubicBezTo>
                  <a:pt x="184" y="568"/>
                  <a:pt x="450" y="469"/>
                  <a:pt x="549" y="469"/>
                </a:cubicBezTo>
              </a:path>
            </a:pathLst>
          </a:custGeom>
          <a:noFill/>
          <a:ln w="381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7" name="Oval 17">
            <a:extLst>
              <a:ext uri="{FF2B5EF4-FFF2-40B4-BE49-F238E27FC236}">
                <a16:creationId xmlns:a16="http://schemas.microsoft.com/office/drawing/2014/main" id="{591A81E4-82A8-461B-8205-3B2DC17EF8C3}"/>
              </a:ext>
            </a:extLst>
          </p:cNvPr>
          <p:cNvSpPr>
            <a:spLocks noChangeArrowheads="1"/>
          </p:cNvSpPr>
          <p:nvPr/>
        </p:nvSpPr>
        <p:spPr bwMode="auto">
          <a:xfrm rot="17590892">
            <a:off x="-293870" y="2845330"/>
            <a:ext cx="4648200" cy="1431925"/>
          </a:xfrm>
          <a:prstGeom prst="ellipse">
            <a:avLst/>
          </a:prstGeom>
          <a:solidFill>
            <a:schemeClr val="tx2">
              <a:alpha val="30196"/>
            </a:schemeClr>
          </a:solidFill>
          <a:ln w="9525">
            <a:solidFill>
              <a:schemeClr val="tx1"/>
            </a:solidFill>
            <a:round/>
            <a:headEnd/>
            <a:tailEnd/>
          </a:ln>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Effect transition="in" filter="dissolve">
                                      <p:cBhvr>
                                        <p:cTn id="13" dur="500"/>
                                        <p:tgtEl>
                                          <p:spTgt spid="21507">
                                            <p:txEl>
                                              <p:pRg st="1" end="1"/>
                                            </p:txEl>
                                          </p:spTgt>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2">
            <a:extLst>
              <a:ext uri="{FF2B5EF4-FFF2-40B4-BE49-F238E27FC236}">
                <a16:creationId xmlns:a16="http://schemas.microsoft.com/office/drawing/2014/main" id="{F56A3929-64E9-4F27-9574-1E2196F97A51}"/>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Return Number ONE</a:t>
            </a:r>
          </a:p>
        </p:txBody>
      </p:sp>
      <p:sp>
        <p:nvSpPr>
          <p:cNvPr id="21507" name="Rectangle 3">
            <a:extLst>
              <a:ext uri="{FF2B5EF4-FFF2-40B4-BE49-F238E27FC236}">
                <a16:creationId xmlns:a16="http://schemas.microsoft.com/office/drawing/2014/main" id="{BD6A345C-4B4A-4240-917D-352C9B883A9A}"/>
              </a:ext>
            </a:extLst>
          </p:cNvPr>
          <p:cNvSpPr>
            <a:spLocks noGrp="1" noChangeArrowheads="1"/>
          </p:cNvSpPr>
          <p:nvPr>
            <p:ph idx="1"/>
          </p:nvPr>
        </p:nvSpPr>
        <p:spPr>
          <a:xfrm>
            <a:off x="381000" y="1295400"/>
            <a:ext cx="8382000" cy="5181600"/>
          </a:xfrm>
        </p:spPr>
        <p:txBody>
          <a:bodyPr>
            <a:spAutoFit/>
          </a:bodyPr>
          <a:lstStyle/>
          <a:p>
            <a:pPr lvl="1" eaLnBrk="1" hangingPunct="1"/>
            <a:r>
              <a:rPr lang="en-US" altLang="en-US" sz="3000" dirty="0">
                <a:solidFill>
                  <a:schemeClr val="tx1"/>
                </a:solidFill>
                <a:latin typeface="Arial" panose="020B0604020202020204" pitchFamily="34" charset="0"/>
                <a:cs typeface="Arial" panose="020B0604020202020204" pitchFamily="34" charset="0"/>
              </a:rPr>
              <a:t>A new letter is sent to the king telling the story of Jerusalem correctly (Ezra 5)</a:t>
            </a:r>
          </a:p>
          <a:p>
            <a:pPr lvl="2" eaLnBrk="1" hangingPunct="1"/>
            <a:r>
              <a:rPr lang="en-US" altLang="en-US" sz="2800" dirty="0">
                <a:solidFill>
                  <a:schemeClr val="tx1"/>
                </a:solidFill>
                <a:latin typeface="Arial" panose="020B0604020202020204" pitchFamily="34" charset="0"/>
                <a:cs typeface="Arial" panose="020B0604020202020204" pitchFamily="34" charset="0"/>
              </a:rPr>
              <a:t>Darius checked the records and found the original decree from Cyrus in the palace of Achmetha in Media</a:t>
            </a:r>
          </a:p>
          <a:p>
            <a:pPr lvl="2" eaLnBrk="1" hangingPunct="1"/>
            <a:r>
              <a:rPr lang="en-US" altLang="en-US" sz="2800" dirty="0">
                <a:solidFill>
                  <a:schemeClr val="tx1"/>
                </a:solidFill>
                <a:latin typeface="Arial" panose="020B0604020202020204" pitchFamily="34" charset="0"/>
                <a:cs typeface="Arial" panose="020B0604020202020204" pitchFamily="34" charset="0"/>
              </a:rPr>
              <a:t>He gave orders for the work to be finished and he forbade ANY opposition. (Ezra 6:1-2)</a:t>
            </a:r>
          </a:p>
          <a:p>
            <a:pPr lvl="1" eaLnBrk="1" hangingPunct="1"/>
            <a:r>
              <a:rPr lang="en-US" altLang="en-US" sz="3000" dirty="0">
                <a:solidFill>
                  <a:schemeClr val="tx1"/>
                </a:solidFill>
                <a:latin typeface="Arial" panose="020B0604020202020204" pitchFamily="34" charset="0"/>
                <a:cs typeface="Arial" panose="020B0604020202020204" pitchFamily="34" charset="0"/>
              </a:rPr>
              <a:t>The temple was finished 20 years after it was begun</a:t>
            </a:r>
          </a:p>
          <a:p>
            <a:pPr lvl="2" eaLnBrk="1" hangingPunct="1"/>
            <a:r>
              <a:rPr lang="en-US" altLang="en-US" sz="2800" dirty="0">
                <a:solidFill>
                  <a:schemeClr val="tx1"/>
                </a:solidFill>
                <a:latin typeface="Arial" panose="020B0604020202020204" pitchFamily="34" charset="0"/>
                <a:cs typeface="Arial" panose="020B0604020202020204" pitchFamily="34" charset="0"/>
              </a:rPr>
              <a:t>A total of 4 years labor time (515 BC)</a:t>
            </a:r>
          </a:p>
        </p:txBody>
      </p:sp>
      <p:cxnSp>
        <p:nvCxnSpPr>
          <p:cNvPr id="39944" name="Straight Connector 10">
            <a:extLst>
              <a:ext uri="{FF2B5EF4-FFF2-40B4-BE49-F238E27FC236}">
                <a16:creationId xmlns:a16="http://schemas.microsoft.com/office/drawing/2014/main" id="{20FF3649-5B20-4F4A-AF28-24D3F2140BD6}"/>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dissolve">
                                      <p:cBhvr>
                                        <p:cTn id="11" dur="500"/>
                                        <p:tgtEl>
                                          <p:spTgt spid="21507">
                                            <p:txEl>
                                              <p:pRg st="1" end="1"/>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dissolve">
                                      <p:cBhvr>
                                        <p:cTn id="15" dur="500"/>
                                        <p:tgtEl>
                                          <p:spTgt spid="2150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1507">
                                            <p:txEl>
                                              <p:pRg st="3" end="3"/>
                                            </p:txEl>
                                          </p:spTgt>
                                        </p:tgtEl>
                                        <p:attrNameLst>
                                          <p:attrName>style.visibility</p:attrName>
                                        </p:attrNameLst>
                                      </p:cBhvr>
                                      <p:to>
                                        <p:strVal val="visible"/>
                                      </p:to>
                                    </p:set>
                                    <p:animEffect transition="in" filter="dissolve">
                                      <p:cBhvr>
                                        <p:cTn id="20" dur="500"/>
                                        <p:tgtEl>
                                          <p:spTgt spid="21507">
                                            <p:txEl>
                                              <p:pRg st="3" end="3"/>
                                            </p:txEl>
                                          </p:spTgt>
                                        </p:tgtEl>
                                      </p:cBhvr>
                                    </p:animEffect>
                                  </p:child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21507">
                                            <p:txEl>
                                              <p:pRg st="4" end="4"/>
                                            </p:txEl>
                                          </p:spTgt>
                                        </p:tgtEl>
                                        <p:attrNameLst>
                                          <p:attrName>style.visibility</p:attrName>
                                        </p:attrNameLst>
                                      </p:cBhvr>
                                      <p:to>
                                        <p:strVal val="visible"/>
                                      </p:to>
                                    </p:set>
                                    <p:animEffect transition="in" filter="dissolve">
                                      <p:cBhvr>
                                        <p:cTn id="24"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Rectangle 2">
            <a:extLst>
              <a:ext uri="{FF2B5EF4-FFF2-40B4-BE49-F238E27FC236}">
                <a16:creationId xmlns:a16="http://schemas.microsoft.com/office/drawing/2014/main" id="{AC0617C5-F5E9-4E20-AF81-3ECE594BC50B}"/>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Esther</a:t>
            </a:r>
          </a:p>
        </p:txBody>
      </p:sp>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381000" y="1295400"/>
            <a:ext cx="8382000" cy="5327612"/>
          </a:xfrm>
        </p:spPr>
        <p:txBody>
          <a:bodyPr>
            <a:spAutoFit/>
          </a:bodyPr>
          <a:lstStyle/>
          <a:p>
            <a:pPr eaLnBrk="1" hangingPunct="1"/>
            <a:r>
              <a:rPr lang="en-US" altLang="en-US" sz="2800" b="1" dirty="0">
                <a:solidFill>
                  <a:schemeClr val="tx1"/>
                </a:solidFill>
                <a:latin typeface="Arial" panose="020B0604020202020204" pitchFamily="34" charset="0"/>
                <a:cs typeface="Arial" panose="020B0604020202020204" pitchFamily="34" charset="0"/>
              </a:rPr>
              <a:t>Takes place approximately between chapters 6 and 7 of the book of Ezra</a:t>
            </a:r>
          </a:p>
          <a:p>
            <a:pPr lvl="1" eaLnBrk="1" hangingPunct="1"/>
            <a:r>
              <a:rPr lang="en-US" altLang="en-US" sz="3000" dirty="0">
                <a:solidFill>
                  <a:schemeClr val="tx1"/>
                </a:solidFill>
                <a:latin typeface="Arial" panose="020B0604020202020204" pitchFamily="34" charset="0"/>
                <a:cs typeface="Arial" panose="020B0604020202020204" pitchFamily="34" charset="0"/>
              </a:rPr>
              <a:t>After king Darius I (521-486 BC)</a:t>
            </a:r>
          </a:p>
          <a:p>
            <a:pPr lvl="1" eaLnBrk="1" hangingPunct="1"/>
            <a:r>
              <a:rPr lang="en-US" altLang="en-US" sz="3000" b="1" dirty="0">
                <a:solidFill>
                  <a:schemeClr val="tx1"/>
                </a:solidFill>
                <a:latin typeface="Arial" panose="020B0604020202020204" pitchFamily="34" charset="0"/>
                <a:cs typeface="Arial" panose="020B0604020202020204" pitchFamily="34" charset="0"/>
              </a:rPr>
              <a:t>Xerxes</a:t>
            </a:r>
            <a:r>
              <a:rPr lang="en-US" altLang="en-US" sz="3000" dirty="0">
                <a:solidFill>
                  <a:schemeClr val="tx1"/>
                </a:solidFill>
                <a:latin typeface="Arial" panose="020B0604020202020204" pitchFamily="34" charset="0"/>
                <a:cs typeface="Arial" panose="020B0604020202020204" pitchFamily="34" charset="0"/>
              </a:rPr>
              <a:t> comes to the throne (486-465 BC)</a:t>
            </a:r>
          </a:p>
          <a:p>
            <a:pPr lvl="1" eaLnBrk="1" hangingPunct="1"/>
            <a:r>
              <a:rPr lang="en-US" altLang="en-US" sz="3000" b="1" dirty="0">
                <a:solidFill>
                  <a:schemeClr val="tx1"/>
                </a:solidFill>
                <a:latin typeface="Arial" panose="020B0604020202020204" pitchFamily="34" charset="0"/>
                <a:cs typeface="Arial" panose="020B0604020202020204" pitchFamily="34" charset="0"/>
              </a:rPr>
              <a:t>Esther</a:t>
            </a:r>
            <a:r>
              <a:rPr lang="en-US" altLang="en-US" sz="3000" dirty="0">
                <a:solidFill>
                  <a:schemeClr val="tx1"/>
                </a:solidFill>
                <a:latin typeface="Arial" panose="020B0604020202020204" pitchFamily="34" charset="0"/>
                <a:cs typeface="Arial" panose="020B0604020202020204" pitchFamily="34" charset="0"/>
              </a:rPr>
              <a:t> becomes queen to Xerxes</a:t>
            </a:r>
          </a:p>
          <a:p>
            <a:pPr lvl="2" eaLnBrk="1" hangingPunct="1"/>
            <a:r>
              <a:rPr lang="en-US" altLang="en-US" sz="2800" dirty="0">
                <a:solidFill>
                  <a:schemeClr val="tx1"/>
                </a:solidFill>
                <a:latin typeface="Arial" panose="020B0604020202020204" pitchFamily="34" charset="0"/>
                <a:cs typeface="Arial" panose="020B0604020202020204" pitchFamily="34" charset="0"/>
              </a:rPr>
              <a:t>Risks her life and spares her people from annihilation</a:t>
            </a:r>
          </a:p>
          <a:p>
            <a:pPr lvl="2" eaLnBrk="1" hangingPunct="1"/>
            <a:r>
              <a:rPr lang="en-US" altLang="en-US" sz="2800" dirty="0">
                <a:solidFill>
                  <a:schemeClr val="tx1"/>
                </a:solidFill>
                <a:latin typeface="Arial" panose="020B0604020202020204" pitchFamily="34" charset="0"/>
                <a:cs typeface="Arial" panose="020B0604020202020204" pitchFamily="34" charset="0"/>
              </a:rPr>
              <a:t>Her uncle </a:t>
            </a:r>
            <a:r>
              <a:rPr lang="en-US" altLang="en-US" sz="2800" b="1" dirty="0">
                <a:solidFill>
                  <a:schemeClr val="tx1"/>
                </a:solidFill>
                <a:latin typeface="Arial" panose="020B0604020202020204" pitchFamily="34" charset="0"/>
                <a:cs typeface="Arial" panose="020B0604020202020204" pitchFamily="34" charset="0"/>
              </a:rPr>
              <a:t>Mordecai</a:t>
            </a:r>
            <a:r>
              <a:rPr lang="en-US" altLang="en-US" sz="2800" dirty="0">
                <a:solidFill>
                  <a:schemeClr val="tx1"/>
                </a:solidFill>
                <a:latin typeface="Arial" panose="020B0604020202020204" pitchFamily="34" charset="0"/>
                <a:cs typeface="Arial" panose="020B0604020202020204" pitchFamily="34" charset="0"/>
              </a:rPr>
              <a:t> is raised to a highly responsible position in the kingdom – Jews treated with more respect</a:t>
            </a: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4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Effect transition="in" filter="dissolve">
                                      <p:cBhvr>
                                        <p:cTn id="13" dur="500"/>
                                        <p:tgtEl>
                                          <p:spTgt spid="20483">
                                            <p:txEl>
                                              <p:pRg st="1" end="1"/>
                                            </p:txEl>
                                          </p:spTgt>
                                        </p:tgtEl>
                                      </p:cBhvr>
                                    </p:animEffec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dissolve">
                                      <p:cBhvr>
                                        <p:cTn id="17" dur="500"/>
                                        <p:tgtEl>
                                          <p:spTgt spid="20483">
                                            <p:txEl>
                                              <p:pRg st="2" end="2"/>
                                            </p:txEl>
                                          </p:spTgt>
                                        </p:tgtEl>
                                      </p:cBhvr>
                                    </p:animEffect>
                                  </p:childTnLst>
                                </p:cTn>
                              </p:par>
                            </p:childTnLst>
                          </p:cTn>
                        </p:par>
                        <p:par>
                          <p:cTn id="18" fill="hold" nodeType="afterGroup">
                            <p:stCondLst>
                              <p:cond delay="1000"/>
                            </p:stCondLst>
                            <p:childTnLst>
                              <p:par>
                                <p:cTn id="19" presetID="9" presetClass="entr" presetSubtype="0" fill="hold" nodeType="afterEffect">
                                  <p:stCondLst>
                                    <p:cond delay="0"/>
                                  </p:stCondLst>
                                  <p:childTnLst>
                                    <p:set>
                                      <p:cBhvr>
                                        <p:cTn id="20" dur="1" fill="hold">
                                          <p:stCondLst>
                                            <p:cond delay="0"/>
                                          </p:stCondLst>
                                        </p:cTn>
                                        <p:tgtEl>
                                          <p:spTgt spid="20483">
                                            <p:txEl>
                                              <p:pRg st="3" end="3"/>
                                            </p:txEl>
                                          </p:spTgt>
                                        </p:tgtEl>
                                        <p:attrNameLst>
                                          <p:attrName>style.visibility</p:attrName>
                                        </p:attrNameLst>
                                      </p:cBhvr>
                                      <p:to>
                                        <p:strVal val="visible"/>
                                      </p:to>
                                    </p:set>
                                    <p:animEffect transition="in" filter="dissolve">
                                      <p:cBhvr>
                                        <p:cTn id="21" dur="500"/>
                                        <p:tgtEl>
                                          <p:spTgt spid="20483">
                                            <p:txEl>
                                              <p:pRg st="3" end="3"/>
                                            </p:txEl>
                                          </p:spTgt>
                                        </p:tgtEl>
                                      </p:cBhvr>
                                    </p:animEffect>
                                  </p:childTnLst>
                                </p:cTn>
                              </p:par>
                            </p:childTnLst>
                          </p:cTn>
                        </p:par>
                        <p:par>
                          <p:cTn id="22" fill="hold" nodeType="afterGroup">
                            <p:stCondLst>
                              <p:cond delay="1500"/>
                            </p:stCondLst>
                            <p:childTnLst>
                              <p:par>
                                <p:cTn id="23" presetID="9" presetClass="entr" presetSubtype="0" fill="hold" nodeType="after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animEffect transition="in" filter="dissolve">
                                      <p:cBhvr>
                                        <p:cTn id="25" dur="500"/>
                                        <p:tgtEl>
                                          <p:spTgt spid="20483">
                                            <p:txEl>
                                              <p:pRg st="4" end="4"/>
                                            </p:txEl>
                                          </p:spTgt>
                                        </p:tgtEl>
                                      </p:cBhvr>
                                    </p:animEffect>
                                  </p:childTnLst>
                                </p:cTn>
                              </p:par>
                            </p:childTnLst>
                          </p:cTn>
                        </p:par>
                        <p:par>
                          <p:cTn id="26" fill="hold" nodeType="afterGroup">
                            <p:stCondLst>
                              <p:cond delay="2000"/>
                            </p:stCondLst>
                            <p:childTnLst>
                              <p:par>
                                <p:cTn id="27" presetID="9" presetClass="entr" presetSubtype="0" fill="hold" nodeType="afterEffect">
                                  <p:stCondLst>
                                    <p:cond delay="0"/>
                                  </p:stCondLst>
                                  <p:childTnLst>
                                    <p:set>
                                      <p:cBhvr>
                                        <p:cTn id="28" dur="1" fill="hold">
                                          <p:stCondLst>
                                            <p:cond delay="0"/>
                                          </p:stCondLst>
                                        </p:cTn>
                                        <p:tgtEl>
                                          <p:spTgt spid="20483">
                                            <p:txEl>
                                              <p:pRg st="5" end="5"/>
                                            </p:txEl>
                                          </p:spTgt>
                                        </p:tgtEl>
                                        <p:attrNameLst>
                                          <p:attrName>style.visibility</p:attrName>
                                        </p:attrNameLst>
                                      </p:cBhvr>
                                      <p:to>
                                        <p:strVal val="visible"/>
                                      </p:to>
                                    </p:set>
                                    <p:animEffect transition="in" filter="dissolve">
                                      <p:cBhvr>
                                        <p:cTn id="29"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2">
            <a:extLst>
              <a:ext uri="{FF2B5EF4-FFF2-40B4-BE49-F238E27FC236}">
                <a16:creationId xmlns:a16="http://schemas.microsoft.com/office/drawing/2014/main" id="{9C67A48C-8634-43CD-990B-D4B798192A5D}"/>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Esther</a:t>
            </a:r>
          </a:p>
        </p:txBody>
      </p:sp>
      <p:cxnSp>
        <p:nvCxnSpPr>
          <p:cNvPr id="41991" name="Straight Connector 14">
            <a:extLst>
              <a:ext uri="{FF2B5EF4-FFF2-40B4-BE49-F238E27FC236}">
                <a16:creationId xmlns:a16="http://schemas.microsoft.com/office/drawing/2014/main" id="{51309851-A805-4AA9-A2B9-F7C9C7C3D5EC}"/>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3" name="Rounded Rectangle 12">
            <a:extLst>
              <a:ext uri="{FF2B5EF4-FFF2-40B4-BE49-F238E27FC236}">
                <a16:creationId xmlns:a16="http://schemas.microsoft.com/office/drawing/2014/main" id="{05B8E7CB-CEE7-4F89-A44F-B4DA9D9C3B3D}"/>
              </a:ext>
            </a:extLst>
          </p:cNvPr>
          <p:cNvSpPr>
            <a:spLocks noChangeArrowheads="1"/>
          </p:cNvSpPr>
          <p:nvPr/>
        </p:nvSpPr>
        <p:spPr bwMode="auto">
          <a:xfrm>
            <a:off x="685800" y="1295400"/>
            <a:ext cx="7772400" cy="4876800"/>
          </a:xfrm>
          <a:prstGeom prst="roundRect">
            <a:avLst>
              <a:gd name="adj" fmla="val 16667"/>
            </a:avLst>
          </a:prstGeom>
          <a:solidFill>
            <a:schemeClr val="tx1"/>
          </a:solidFill>
          <a:ln w="9525" algn="ctr">
            <a:solidFill>
              <a:schemeClr val="tx1"/>
            </a:solidFill>
            <a:round/>
            <a:headEnd/>
            <a:tailEnd/>
          </a:ln>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defTabSz="457200"/>
            <a:endParaRPr lang="en-US" altLang="en-US">
              <a:solidFill>
                <a:prstClr val="white"/>
              </a:solidFill>
            </a:endParaRPr>
          </a:p>
        </p:txBody>
      </p:sp>
      <p:sp>
        <p:nvSpPr>
          <p:cNvPr id="20492" name="Text Box 12">
            <a:extLst>
              <a:ext uri="{FF2B5EF4-FFF2-40B4-BE49-F238E27FC236}">
                <a16:creationId xmlns:a16="http://schemas.microsoft.com/office/drawing/2014/main" id="{EB18E598-0750-428A-9090-11C9BE95A952}"/>
              </a:ext>
            </a:extLst>
          </p:cNvPr>
          <p:cNvSpPr txBox="1">
            <a:spLocks noChangeArrowheads="1"/>
          </p:cNvSpPr>
          <p:nvPr/>
        </p:nvSpPr>
        <p:spPr bwMode="auto">
          <a:xfrm>
            <a:off x="762000" y="1495429"/>
            <a:ext cx="7620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defTabSz="457200"/>
            <a:r>
              <a:rPr lang="en-US" altLang="en-US" sz="3600" i="1" dirty="0">
                <a:solidFill>
                  <a:srgbClr val="000000"/>
                </a:solidFill>
                <a:latin typeface="Arial" panose="020B0604020202020204" pitchFamily="34" charset="0"/>
                <a:cs typeface="Arial" panose="020B0604020202020204" pitchFamily="34" charset="0"/>
              </a:rPr>
              <a:t>“For if you remain completely silent at this time, relief and deliverance will arise for the Jews from another place, but you and your father’s house will perish. Yet who knows whether you have come to the kingdom for such a time as this?” (NKJV) </a:t>
            </a:r>
            <a:r>
              <a:rPr lang="en-US" altLang="en-US" sz="3600" b="1" i="1" dirty="0">
                <a:solidFill>
                  <a:srgbClr val="000000"/>
                </a:solidFill>
                <a:latin typeface="Arial" panose="020B0604020202020204" pitchFamily="34" charset="0"/>
                <a:cs typeface="Arial" panose="020B0604020202020204" pitchFamily="34" charset="0"/>
              </a:rPr>
              <a:t>Esther 4:14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5" name="Rectangle 2">
            <a:extLst>
              <a:ext uri="{FF2B5EF4-FFF2-40B4-BE49-F238E27FC236}">
                <a16:creationId xmlns:a16="http://schemas.microsoft.com/office/drawing/2014/main" id="{43645FDA-981D-4B19-979A-B70272356967}"/>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Return Number TWO</a:t>
            </a:r>
          </a:p>
        </p:txBody>
      </p:sp>
      <p:sp>
        <p:nvSpPr>
          <p:cNvPr id="22531" name="Rectangle 3">
            <a:extLst>
              <a:ext uri="{FF2B5EF4-FFF2-40B4-BE49-F238E27FC236}">
                <a16:creationId xmlns:a16="http://schemas.microsoft.com/office/drawing/2014/main" id="{D4956258-B2AD-4083-8153-A1F5F9E225EF}"/>
              </a:ext>
            </a:extLst>
          </p:cNvPr>
          <p:cNvSpPr>
            <a:spLocks noGrp="1" noChangeArrowheads="1"/>
          </p:cNvSpPr>
          <p:nvPr>
            <p:ph idx="1"/>
          </p:nvPr>
        </p:nvSpPr>
        <p:spPr>
          <a:xfrm>
            <a:off x="304800" y="1295400"/>
            <a:ext cx="8458200" cy="2702278"/>
          </a:xfrm>
        </p:spPr>
        <p:txBody>
          <a:bodyPr>
            <a:spAutoFit/>
          </a:bodyPr>
          <a:lstStyle/>
          <a:p>
            <a:pPr eaLnBrk="1" hangingPunct="1"/>
            <a:r>
              <a:rPr lang="en-US" altLang="en-US" sz="2800" dirty="0">
                <a:solidFill>
                  <a:schemeClr val="tx1"/>
                </a:solidFill>
                <a:latin typeface="Arial" panose="020B0604020202020204" pitchFamily="34" charset="0"/>
                <a:cs typeface="Arial" panose="020B0604020202020204" pitchFamily="34" charset="0"/>
              </a:rPr>
              <a:t>In the 7</a:t>
            </a:r>
            <a:r>
              <a:rPr lang="en-US" altLang="en-US" sz="2800" baseline="30000" dirty="0">
                <a:solidFill>
                  <a:schemeClr val="tx1"/>
                </a:solidFill>
                <a:latin typeface="Arial" panose="020B0604020202020204" pitchFamily="34" charset="0"/>
                <a:cs typeface="Arial" panose="020B0604020202020204" pitchFamily="34" charset="0"/>
              </a:rPr>
              <a:t>th</a:t>
            </a:r>
            <a:r>
              <a:rPr lang="en-US" altLang="en-US" sz="2800" dirty="0">
                <a:solidFill>
                  <a:schemeClr val="tx1"/>
                </a:solidFill>
                <a:latin typeface="Arial" panose="020B0604020202020204" pitchFamily="34" charset="0"/>
                <a:cs typeface="Arial" panose="020B0604020202020204" pitchFamily="34" charset="0"/>
              </a:rPr>
              <a:t> year of </a:t>
            </a:r>
            <a:r>
              <a:rPr lang="en-US" altLang="en-US" sz="3200" b="1" dirty="0">
                <a:solidFill>
                  <a:schemeClr val="tx1"/>
                </a:solidFill>
                <a:latin typeface="Arial" panose="020B0604020202020204" pitchFamily="34" charset="0"/>
                <a:cs typeface="Arial" panose="020B0604020202020204" pitchFamily="34" charset="0"/>
              </a:rPr>
              <a:t>Artaxerxes</a:t>
            </a:r>
            <a:r>
              <a:rPr lang="en-US" altLang="en-US" sz="2800" dirty="0">
                <a:solidFill>
                  <a:schemeClr val="tx1"/>
                </a:solidFill>
                <a:latin typeface="Arial" panose="020B0604020202020204" pitchFamily="34" charset="0"/>
                <a:cs typeface="Arial" panose="020B0604020202020204" pitchFamily="34" charset="0"/>
              </a:rPr>
              <a:t>, the son of Xerxes, he grants permission for Ezra to go to Jerusalem</a:t>
            </a:r>
          </a:p>
          <a:p>
            <a:pPr lvl="1" eaLnBrk="1" hangingPunct="1"/>
            <a:r>
              <a:rPr lang="en-US" altLang="en-US" sz="3000" dirty="0">
                <a:solidFill>
                  <a:schemeClr val="tx1"/>
                </a:solidFill>
                <a:latin typeface="Arial" panose="020B0604020202020204" pitchFamily="34" charset="0"/>
                <a:cs typeface="Arial" panose="020B0604020202020204" pitchFamily="34" charset="0"/>
              </a:rPr>
              <a:t>Ezra’s primary task was to inquire into the religious conditions in Judah and Jerusalem</a:t>
            </a:r>
          </a:p>
          <a:p>
            <a:pPr lvl="2" eaLnBrk="1" hangingPunct="1"/>
            <a:r>
              <a:rPr lang="en-US" altLang="en-US" sz="2800" dirty="0">
                <a:solidFill>
                  <a:schemeClr val="tx1"/>
                </a:solidFill>
                <a:latin typeface="Arial" panose="020B0604020202020204" pitchFamily="34" charset="0"/>
                <a:cs typeface="Arial" panose="020B0604020202020204" pitchFamily="34" charset="0"/>
              </a:rPr>
              <a:t>He was a teacher and a scribe</a:t>
            </a:r>
          </a:p>
        </p:txBody>
      </p:sp>
      <p:cxnSp>
        <p:nvCxnSpPr>
          <p:cNvPr id="43016" name="Straight Connector 13">
            <a:extLst>
              <a:ext uri="{FF2B5EF4-FFF2-40B4-BE49-F238E27FC236}">
                <a16:creationId xmlns:a16="http://schemas.microsoft.com/office/drawing/2014/main" id="{896FC26E-A524-4166-A504-B83D324D1656}"/>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Rectangle 2">
            <a:extLst>
              <a:ext uri="{FF2B5EF4-FFF2-40B4-BE49-F238E27FC236}">
                <a16:creationId xmlns:a16="http://schemas.microsoft.com/office/drawing/2014/main" id="{7029B02E-52DA-47FB-A5DF-3792DCF5E085}"/>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Return Number TWO</a:t>
            </a:r>
          </a:p>
        </p:txBody>
      </p:sp>
      <p:sp>
        <p:nvSpPr>
          <p:cNvPr id="22531" name="Rectangle 3">
            <a:extLst>
              <a:ext uri="{FF2B5EF4-FFF2-40B4-BE49-F238E27FC236}">
                <a16:creationId xmlns:a16="http://schemas.microsoft.com/office/drawing/2014/main" id="{E909B89B-AB26-48EB-866D-D43FA0938D3F}"/>
              </a:ext>
            </a:extLst>
          </p:cNvPr>
          <p:cNvSpPr>
            <a:spLocks noGrp="1" noChangeArrowheads="1"/>
          </p:cNvSpPr>
          <p:nvPr>
            <p:ph idx="1"/>
          </p:nvPr>
        </p:nvSpPr>
        <p:spPr>
          <a:xfrm>
            <a:off x="304800" y="1295400"/>
            <a:ext cx="8458200" cy="2569934"/>
          </a:xfrm>
        </p:spPr>
        <p:txBody>
          <a:bodyPr>
            <a:spAutoFit/>
          </a:bodyPr>
          <a:lstStyle/>
          <a:p>
            <a:pPr lvl="1" eaLnBrk="1" hangingPunct="1"/>
            <a:r>
              <a:rPr lang="en-US" altLang="en-US" sz="3000" dirty="0">
                <a:solidFill>
                  <a:schemeClr val="tx1"/>
                </a:solidFill>
                <a:latin typeface="Arial" panose="020B0604020202020204" pitchFamily="34" charset="0"/>
                <a:cs typeface="Arial" panose="020B0604020202020204" pitchFamily="34" charset="0"/>
              </a:rPr>
              <a:t>He was authorized to purchase whatever</a:t>
            </a:r>
            <a:br>
              <a:rPr lang="en-US" altLang="en-US" sz="3000" dirty="0">
                <a:solidFill>
                  <a:schemeClr val="tx1"/>
                </a:solidFill>
                <a:latin typeface="Arial" panose="020B0604020202020204" pitchFamily="34" charset="0"/>
                <a:cs typeface="Arial" panose="020B0604020202020204" pitchFamily="34" charset="0"/>
              </a:rPr>
            </a:br>
            <a:r>
              <a:rPr lang="en-US" altLang="en-US" sz="3000" dirty="0">
                <a:solidFill>
                  <a:schemeClr val="tx1"/>
                </a:solidFill>
                <a:latin typeface="Arial" panose="020B0604020202020204" pitchFamily="34" charset="0"/>
                <a:cs typeface="Arial" panose="020B0604020202020204" pitchFamily="34" charset="0"/>
              </a:rPr>
              <a:t>he needed for the religious welfare of his people (Ezra 6:8)</a:t>
            </a:r>
          </a:p>
          <a:p>
            <a:pPr lvl="1" eaLnBrk="1" hangingPunct="1"/>
            <a:r>
              <a:rPr lang="en-US" altLang="en-US" sz="3000" dirty="0">
                <a:solidFill>
                  <a:schemeClr val="tx1"/>
                </a:solidFill>
                <a:latin typeface="Arial" panose="020B0604020202020204" pitchFamily="34" charset="0"/>
                <a:cs typeface="Arial" panose="020B0604020202020204" pitchFamily="34" charset="0"/>
              </a:rPr>
              <a:t>Nearly 2,000 people (mostly priests and Levites) returned with him</a:t>
            </a:r>
          </a:p>
        </p:txBody>
      </p:sp>
      <p:sp>
        <p:nvSpPr>
          <p:cNvPr id="22541" name="Rectangle 13">
            <a:extLst>
              <a:ext uri="{FF2B5EF4-FFF2-40B4-BE49-F238E27FC236}">
                <a16:creationId xmlns:a16="http://schemas.microsoft.com/office/drawing/2014/main" id="{3482DD12-988C-4BD8-A087-11615513FB87}"/>
              </a:ext>
            </a:extLst>
          </p:cNvPr>
          <p:cNvSpPr>
            <a:spLocks noChangeArrowheads="1"/>
          </p:cNvSpPr>
          <p:nvPr/>
        </p:nvSpPr>
        <p:spPr bwMode="auto">
          <a:xfrm>
            <a:off x="609600" y="3886200"/>
            <a:ext cx="7924800" cy="21336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defTabSz="457200"/>
            <a:endParaRPr lang="en-US" altLang="en-US">
              <a:solidFill>
                <a:prstClr val="white"/>
              </a:solidFill>
            </a:endParaRPr>
          </a:p>
        </p:txBody>
      </p:sp>
      <p:sp>
        <p:nvSpPr>
          <p:cNvPr id="22542" name="Text Box 14">
            <a:extLst>
              <a:ext uri="{FF2B5EF4-FFF2-40B4-BE49-F238E27FC236}">
                <a16:creationId xmlns:a16="http://schemas.microsoft.com/office/drawing/2014/main" id="{5C33D5B5-5D86-4265-9B8B-0CE2F4AA9134}"/>
              </a:ext>
            </a:extLst>
          </p:cNvPr>
          <p:cNvSpPr txBox="1">
            <a:spLocks noChangeArrowheads="1"/>
          </p:cNvSpPr>
          <p:nvPr/>
        </p:nvSpPr>
        <p:spPr bwMode="auto">
          <a:xfrm>
            <a:off x="685800" y="3957638"/>
            <a:ext cx="77724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defTabSz="457200"/>
            <a:r>
              <a:rPr lang="en-US" altLang="en-US" sz="3200" i="1" dirty="0">
                <a:solidFill>
                  <a:schemeClr val="bg1"/>
                </a:solidFill>
                <a:latin typeface="Arial" panose="020B0604020202020204" pitchFamily="34" charset="0"/>
                <a:cs typeface="Arial" panose="020B0604020202020204" pitchFamily="34" charset="0"/>
              </a:rPr>
              <a:t>“For Ezra had </a:t>
            </a:r>
            <a:r>
              <a:rPr lang="en-US" altLang="en-US" sz="3200" b="1" i="1" dirty="0">
                <a:solidFill>
                  <a:schemeClr val="bg1"/>
                </a:solidFill>
                <a:latin typeface="Arial" panose="020B0604020202020204" pitchFamily="34" charset="0"/>
                <a:cs typeface="Arial" panose="020B0604020202020204" pitchFamily="34" charset="0"/>
              </a:rPr>
              <a:t>prepared his heart</a:t>
            </a:r>
            <a:r>
              <a:rPr lang="en-US" altLang="en-US" sz="3200" i="1" dirty="0">
                <a:solidFill>
                  <a:schemeClr val="bg1"/>
                </a:solidFill>
                <a:latin typeface="Arial" panose="020B0604020202020204" pitchFamily="34" charset="0"/>
                <a:cs typeface="Arial" panose="020B0604020202020204" pitchFamily="34" charset="0"/>
              </a:rPr>
              <a:t> to seek the Law of the LORD, and </a:t>
            </a:r>
            <a:r>
              <a:rPr lang="en-US" altLang="en-US" sz="3200" b="1" i="1" dirty="0">
                <a:solidFill>
                  <a:schemeClr val="bg1"/>
                </a:solidFill>
                <a:latin typeface="Arial" panose="020B0604020202020204" pitchFamily="34" charset="0"/>
                <a:cs typeface="Arial" panose="020B0604020202020204" pitchFamily="34" charset="0"/>
              </a:rPr>
              <a:t>to do it</a:t>
            </a:r>
            <a:r>
              <a:rPr lang="en-US" altLang="en-US" sz="3200" i="1" dirty="0">
                <a:solidFill>
                  <a:schemeClr val="bg1"/>
                </a:solidFill>
                <a:latin typeface="Arial" panose="020B0604020202020204" pitchFamily="34" charset="0"/>
                <a:cs typeface="Arial" panose="020B0604020202020204" pitchFamily="34" charset="0"/>
              </a:rPr>
              <a:t>, and to </a:t>
            </a:r>
            <a:r>
              <a:rPr lang="en-US" altLang="en-US" sz="3200" b="1" i="1" dirty="0">
                <a:solidFill>
                  <a:schemeClr val="bg1"/>
                </a:solidFill>
                <a:latin typeface="Arial" panose="020B0604020202020204" pitchFamily="34" charset="0"/>
                <a:cs typeface="Arial" panose="020B0604020202020204" pitchFamily="34" charset="0"/>
              </a:rPr>
              <a:t>teach statutes</a:t>
            </a:r>
            <a:r>
              <a:rPr lang="en-US" altLang="en-US" sz="3200" i="1" dirty="0">
                <a:solidFill>
                  <a:schemeClr val="bg1"/>
                </a:solidFill>
                <a:latin typeface="Arial" panose="020B0604020202020204" pitchFamily="34" charset="0"/>
                <a:cs typeface="Arial" panose="020B0604020202020204" pitchFamily="34" charset="0"/>
              </a:rPr>
              <a:t> and </a:t>
            </a:r>
            <a:r>
              <a:rPr lang="en-US" altLang="en-US" sz="3200" b="1" i="1" dirty="0">
                <a:solidFill>
                  <a:schemeClr val="bg1"/>
                </a:solidFill>
                <a:latin typeface="Arial" panose="020B0604020202020204" pitchFamily="34" charset="0"/>
                <a:cs typeface="Arial" panose="020B0604020202020204" pitchFamily="34" charset="0"/>
              </a:rPr>
              <a:t>ordinances</a:t>
            </a:r>
            <a:r>
              <a:rPr lang="en-US" altLang="en-US" sz="3200" i="1" dirty="0">
                <a:solidFill>
                  <a:schemeClr val="bg1"/>
                </a:solidFill>
                <a:latin typeface="Arial" panose="020B0604020202020204" pitchFamily="34" charset="0"/>
                <a:cs typeface="Arial" panose="020B0604020202020204" pitchFamily="34" charset="0"/>
              </a:rPr>
              <a:t> in Israel.”</a:t>
            </a:r>
            <a:endParaRPr lang="en-US" altLang="en-US" sz="3200" b="1" i="1" dirty="0">
              <a:solidFill>
                <a:schemeClr val="bg1"/>
              </a:solidFill>
              <a:latin typeface="Arial" panose="020B0604020202020204" pitchFamily="34" charset="0"/>
              <a:cs typeface="Arial" panose="020B0604020202020204" pitchFamily="34" charset="0"/>
            </a:endParaRPr>
          </a:p>
          <a:p>
            <a:pPr algn="ctr" defTabSz="457200"/>
            <a:r>
              <a:rPr lang="en-US" altLang="en-US" sz="3200" b="1" i="1" dirty="0">
                <a:solidFill>
                  <a:schemeClr val="bg1"/>
                </a:solidFill>
                <a:latin typeface="Arial" panose="020B0604020202020204" pitchFamily="34" charset="0"/>
                <a:cs typeface="Arial" panose="020B0604020202020204" pitchFamily="34" charset="0"/>
              </a:rPr>
              <a:t>KJV Ezra 7:10</a:t>
            </a:r>
          </a:p>
        </p:txBody>
      </p:sp>
      <p:cxnSp>
        <p:nvCxnSpPr>
          <p:cNvPr id="44042" name="Straight Connector 13">
            <a:extLst>
              <a:ext uri="{FF2B5EF4-FFF2-40B4-BE49-F238E27FC236}">
                <a16:creationId xmlns:a16="http://schemas.microsoft.com/office/drawing/2014/main" id="{5A9DB329-B0B9-4321-BBE0-94AB42D0E634}"/>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AFAF9E9-F4B5-4108-883B-95DE3EDA1ADB}"/>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Jerusalem Is Rebuilt</a:t>
            </a:r>
          </a:p>
        </p:txBody>
      </p:sp>
      <p:sp>
        <p:nvSpPr>
          <p:cNvPr id="7171" name="Rectangle 3">
            <a:extLst>
              <a:ext uri="{FF2B5EF4-FFF2-40B4-BE49-F238E27FC236}">
                <a16:creationId xmlns:a16="http://schemas.microsoft.com/office/drawing/2014/main" id="{642A96EB-C603-4BB3-AB54-57E02179BBB5}"/>
              </a:ext>
            </a:extLst>
          </p:cNvPr>
          <p:cNvSpPr>
            <a:spLocks noGrp="1" noChangeArrowheads="1"/>
          </p:cNvSpPr>
          <p:nvPr>
            <p:ph idx="1"/>
          </p:nvPr>
        </p:nvSpPr>
        <p:spPr>
          <a:xfrm>
            <a:off x="381000" y="1219200"/>
            <a:ext cx="8458200" cy="2677656"/>
          </a:xfrm>
        </p:spPr>
        <p:txBody>
          <a:bodyPr>
            <a:spAutoFit/>
          </a:bodyPr>
          <a:lstStyle/>
          <a:p>
            <a:pPr eaLnBrk="1" hangingPunct="1"/>
            <a:r>
              <a:rPr lang="en-US" altLang="en-US" sz="2800" dirty="0">
                <a:solidFill>
                  <a:schemeClr val="tx1"/>
                </a:solidFill>
                <a:latin typeface="Arial" panose="020B0604020202020204" pitchFamily="34" charset="0"/>
                <a:cs typeface="Arial" panose="020B0604020202020204" pitchFamily="34" charset="0"/>
              </a:rPr>
              <a:t>Permission to go home included all the tribes of the Israelites. Ezra 1:3</a:t>
            </a:r>
          </a:p>
          <a:p>
            <a:pPr lvl="1" eaLnBrk="1" hangingPunct="1"/>
            <a:r>
              <a:rPr lang="en-US" altLang="en-US" sz="3000" dirty="0">
                <a:solidFill>
                  <a:schemeClr val="tx1"/>
                </a:solidFill>
                <a:latin typeface="Arial" panose="020B0604020202020204" pitchFamily="34" charset="0"/>
                <a:cs typeface="Arial" panose="020B0604020202020204" pitchFamily="34" charset="0"/>
              </a:rPr>
              <a:t>Israel (Northern tribes) was scattered throughout the Assyrian empire</a:t>
            </a:r>
          </a:p>
          <a:p>
            <a:pPr lvl="1" eaLnBrk="1" hangingPunct="1"/>
            <a:r>
              <a:rPr lang="en-US" altLang="en-US" sz="3000" dirty="0">
                <a:solidFill>
                  <a:schemeClr val="tx1"/>
                </a:solidFill>
                <a:latin typeface="Arial" panose="020B0604020202020204" pitchFamily="34" charset="0"/>
                <a:cs typeface="Arial" panose="020B0604020202020204" pitchFamily="34" charset="0"/>
              </a:rPr>
              <a:t>Judah (Southern tribes) scattered in Babylon</a:t>
            </a:r>
          </a:p>
        </p:txBody>
      </p:sp>
      <p:pic>
        <p:nvPicPr>
          <p:cNvPr id="7179" name="Picture 11">
            <a:extLst>
              <a:ext uri="{FF2B5EF4-FFF2-40B4-BE49-F238E27FC236}">
                <a16:creationId xmlns:a16="http://schemas.microsoft.com/office/drawing/2014/main" id="{8A388D94-6B77-4247-9A93-0C50F521A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7" y="3886201"/>
            <a:ext cx="43719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2">
            <a:extLst>
              <a:ext uri="{FF2B5EF4-FFF2-40B4-BE49-F238E27FC236}">
                <a16:creationId xmlns:a16="http://schemas.microsoft.com/office/drawing/2014/main" id="{26D4DF42-A9B0-48BE-81CF-3174A83D0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3895729"/>
            <a:ext cx="4371975" cy="280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18" name="Straight Connector 11">
            <a:extLst>
              <a:ext uri="{FF2B5EF4-FFF2-40B4-BE49-F238E27FC236}">
                <a16:creationId xmlns:a16="http://schemas.microsoft.com/office/drawing/2014/main" id="{5B903060-41A4-411E-B41A-D3CB48CF3722}"/>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2">
            <a:extLst>
              <a:ext uri="{FF2B5EF4-FFF2-40B4-BE49-F238E27FC236}">
                <a16:creationId xmlns:a16="http://schemas.microsoft.com/office/drawing/2014/main" id="{0C1BEC90-4C0D-4FB5-B6F0-BF2AAD3C7490}"/>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Jerusalem Is Rebuilt</a:t>
            </a:r>
          </a:p>
        </p:txBody>
      </p:sp>
      <p:sp>
        <p:nvSpPr>
          <p:cNvPr id="8195" name="Rectangle 3">
            <a:extLst>
              <a:ext uri="{FF2B5EF4-FFF2-40B4-BE49-F238E27FC236}">
                <a16:creationId xmlns:a16="http://schemas.microsoft.com/office/drawing/2014/main" id="{A77B64C6-A6D5-425A-903B-487B3448177A}"/>
              </a:ext>
            </a:extLst>
          </p:cNvPr>
          <p:cNvSpPr>
            <a:spLocks noGrp="1" noChangeArrowheads="1"/>
          </p:cNvSpPr>
          <p:nvPr>
            <p:ph idx="1"/>
          </p:nvPr>
        </p:nvSpPr>
        <p:spPr>
          <a:xfrm>
            <a:off x="381000" y="1219200"/>
            <a:ext cx="8382000" cy="830997"/>
          </a:xfrm>
        </p:spPr>
        <p:txBody>
          <a:bodyPr>
            <a:spAutoFit/>
          </a:bodyPr>
          <a:lstStyle/>
          <a:p>
            <a:pPr eaLnBrk="1" hangingPunct="1"/>
            <a:r>
              <a:rPr lang="en-US" altLang="en-US" sz="2400" dirty="0">
                <a:solidFill>
                  <a:schemeClr val="tx1"/>
                </a:solidFill>
                <a:latin typeface="Arial" panose="020B0604020202020204" pitchFamily="34" charset="0"/>
                <a:cs typeface="Arial" panose="020B0604020202020204" pitchFamily="34" charset="0"/>
              </a:rPr>
              <a:t>Persia now controls all the territories once held by Assyrian and Babylonian empires</a:t>
            </a:r>
          </a:p>
        </p:txBody>
      </p:sp>
      <p:pic>
        <p:nvPicPr>
          <p:cNvPr id="8204" name="Picture 12">
            <a:extLst>
              <a:ext uri="{FF2B5EF4-FFF2-40B4-BE49-F238E27FC236}">
                <a16:creationId xmlns:a16="http://schemas.microsoft.com/office/drawing/2014/main" id="{254BD7CF-A55C-49DF-A7F0-8DD7A0967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7" y="2028827"/>
            <a:ext cx="884872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41" name="Straight Connector 11">
            <a:extLst>
              <a:ext uri="{FF2B5EF4-FFF2-40B4-BE49-F238E27FC236}">
                <a16:creationId xmlns:a16="http://schemas.microsoft.com/office/drawing/2014/main" id="{652FB279-BF75-443F-AC16-F836BE20DF3B}"/>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ounded Rectangle 13">
            <a:extLst>
              <a:ext uri="{FF2B5EF4-FFF2-40B4-BE49-F238E27FC236}">
                <a16:creationId xmlns:a16="http://schemas.microsoft.com/office/drawing/2014/main" id="{23227FF4-2DBF-4A05-85B1-3BDAB8BBFF29}"/>
              </a:ext>
            </a:extLst>
          </p:cNvPr>
          <p:cNvSpPr>
            <a:spLocks noChangeArrowheads="1"/>
          </p:cNvSpPr>
          <p:nvPr/>
        </p:nvSpPr>
        <p:spPr bwMode="auto">
          <a:xfrm>
            <a:off x="7391400" y="457200"/>
            <a:ext cx="1295400" cy="533400"/>
          </a:xfrm>
          <a:prstGeom prst="roundRect">
            <a:avLst>
              <a:gd name="adj" fmla="val 16667"/>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19465" name="Rectangle 2">
            <a:extLst>
              <a:ext uri="{FF2B5EF4-FFF2-40B4-BE49-F238E27FC236}">
                <a16:creationId xmlns:a16="http://schemas.microsoft.com/office/drawing/2014/main" id="{2112519C-CF0C-4423-8C6B-4A045EC12AAF}"/>
              </a:ext>
            </a:extLst>
          </p:cNvPr>
          <p:cNvSpPr>
            <a:spLocks noGrp="1" noChangeArrowheads="1"/>
          </p:cNvSpPr>
          <p:nvPr>
            <p:ph type="title"/>
          </p:nvPr>
        </p:nvSpPr>
        <p:spPr>
          <a:xfrm>
            <a:off x="228600" y="270302"/>
            <a:ext cx="7239000" cy="830997"/>
          </a:xfrm>
        </p:spPr>
        <p:txBody>
          <a:bodyPr>
            <a:spAutoFit/>
          </a:bodyPr>
          <a:lstStyle/>
          <a:p>
            <a:pPr algn="ctr" eaLnBrk="1" hangingPunct="1"/>
            <a:r>
              <a:rPr lang="en-US" altLang="en-US" sz="4800" b="1" dirty="0">
                <a:solidFill>
                  <a:schemeClr val="tx1"/>
                </a:solidFill>
                <a:latin typeface="Arial" panose="020B0604020202020204" pitchFamily="34" charset="0"/>
                <a:cs typeface="Arial" panose="020B0604020202020204" pitchFamily="34" charset="0"/>
              </a:rPr>
              <a:t>Captives Free to Return</a:t>
            </a:r>
          </a:p>
        </p:txBody>
      </p:sp>
      <p:sp>
        <p:nvSpPr>
          <p:cNvPr id="9219" name="Rectangle 3">
            <a:extLst>
              <a:ext uri="{FF2B5EF4-FFF2-40B4-BE49-F238E27FC236}">
                <a16:creationId xmlns:a16="http://schemas.microsoft.com/office/drawing/2014/main" id="{4A4DD3A0-682A-4255-BB95-33568EEAC867}"/>
              </a:ext>
            </a:extLst>
          </p:cNvPr>
          <p:cNvSpPr>
            <a:spLocks noGrp="1" noChangeArrowheads="1"/>
          </p:cNvSpPr>
          <p:nvPr>
            <p:ph idx="1"/>
          </p:nvPr>
        </p:nvSpPr>
        <p:spPr>
          <a:xfrm>
            <a:off x="381000" y="1295400"/>
            <a:ext cx="8382000" cy="4475071"/>
          </a:xfrm>
        </p:spPr>
        <p:txBody>
          <a:bodyPr>
            <a:spAutoFit/>
          </a:bodyPr>
          <a:lstStyle/>
          <a:p>
            <a:pPr eaLnBrk="1" hangingPunct="1">
              <a:lnSpc>
                <a:spcPct val="90000"/>
              </a:lnSpc>
            </a:pPr>
            <a:r>
              <a:rPr lang="en-US" altLang="en-US" sz="3200" dirty="0">
                <a:solidFill>
                  <a:schemeClr val="tx1"/>
                </a:solidFill>
                <a:latin typeface="Arial" panose="020B0604020202020204" pitchFamily="34" charset="0"/>
                <a:cs typeface="Arial" panose="020B0604020202020204" pitchFamily="34" charset="0"/>
              </a:rPr>
              <a:t>Many Israelites stayed where they were</a:t>
            </a:r>
          </a:p>
          <a:p>
            <a:pPr lvl="1" eaLnBrk="1" hangingPunct="1">
              <a:lnSpc>
                <a:spcPct val="90000"/>
              </a:lnSpc>
            </a:pPr>
            <a:r>
              <a:rPr lang="en-US" altLang="en-US" sz="3000" dirty="0">
                <a:solidFill>
                  <a:schemeClr val="tx1"/>
                </a:solidFill>
                <a:latin typeface="Arial" panose="020B0604020202020204" pitchFamily="34" charset="0"/>
                <a:cs typeface="Arial" panose="020B0604020202020204" pitchFamily="34" charset="0"/>
              </a:rPr>
              <a:t>It has been almost 200 years since the first captives have been taken from Israel. </a:t>
            </a:r>
            <a:br>
              <a:rPr lang="en-US" altLang="en-US" sz="3000" dirty="0">
                <a:solidFill>
                  <a:schemeClr val="tx1"/>
                </a:solidFill>
                <a:latin typeface="Arial" panose="020B0604020202020204" pitchFamily="34" charset="0"/>
                <a:cs typeface="Arial" panose="020B0604020202020204" pitchFamily="34" charset="0"/>
              </a:rPr>
            </a:br>
            <a:r>
              <a:rPr lang="en-US" altLang="en-US" sz="3000" dirty="0">
                <a:solidFill>
                  <a:schemeClr val="tx1"/>
                </a:solidFill>
                <a:latin typeface="Arial" panose="020B0604020202020204" pitchFamily="34" charset="0"/>
                <a:cs typeface="Arial" panose="020B0604020202020204" pitchFamily="34" charset="0"/>
              </a:rPr>
              <a:t>721 BC</a:t>
            </a:r>
          </a:p>
          <a:p>
            <a:pPr lvl="1" eaLnBrk="1" hangingPunct="1">
              <a:lnSpc>
                <a:spcPct val="90000"/>
              </a:lnSpc>
            </a:pPr>
            <a:r>
              <a:rPr lang="en-US" altLang="en-US" sz="3000" dirty="0">
                <a:solidFill>
                  <a:schemeClr val="tx1"/>
                </a:solidFill>
                <a:latin typeface="Arial" panose="020B0604020202020204" pitchFamily="34" charset="0"/>
                <a:cs typeface="Arial" panose="020B0604020202020204" pitchFamily="34" charset="0"/>
              </a:rPr>
              <a:t>The most recent captives have been gone 50 years</a:t>
            </a:r>
          </a:p>
          <a:p>
            <a:pPr lvl="2" eaLnBrk="1" hangingPunct="1">
              <a:lnSpc>
                <a:spcPct val="90000"/>
              </a:lnSpc>
            </a:pPr>
            <a:r>
              <a:rPr lang="en-US" altLang="en-US" sz="2800" dirty="0">
                <a:solidFill>
                  <a:schemeClr val="tx1"/>
                </a:solidFill>
                <a:latin typeface="Arial" panose="020B0604020202020204" pitchFamily="34" charset="0"/>
                <a:cs typeface="Arial" panose="020B0604020202020204" pitchFamily="34" charset="0"/>
              </a:rPr>
              <a:t>They built homes and were content</a:t>
            </a:r>
            <a:br>
              <a:rPr lang="en-US" altLang="en-US" sz="2800" dirty="0">
                <a:solidFill>
                  <a:schemeClr val="tx1"/>
                </a:solidFill>
                <a:latin typeface="Arial" panose="020B0604020202020204" pitchFamily="34" charset="0"/>
                <a:cs typeface="Arial" panose="020B0604020202020204" pitchFamily="34" charset="0"/>
              </a:rPr>
            </a:br>
            <a:r>
              <a:rPr lang="en-US" altLang="en-US" sz="2800" dirty="0">
                <a:solidFill>
                  <a:schemeClr val="tx1"/>
                </a:solidFill>
                <a:latin typeface="Arial" panose="020B0604020202020204" pitchFamily="34" charset="0"/>
                <a:cs typeface="Arial" panose="020B0604020202020204" pitchFamily="34" charset="0"/>
              </a:rPr>
              <a:t>to stay</a:t>
            </a:r>
          </a:p>
          <a:p>
            <a:pPr lvl="1" eaLnBrk="1" hangingPunct="1">
              <a:lnSpc>
                <a:spcPct val="90000"/>
              </a:lnSpc>
            </a:pPr>
            <a:r>
              <a:rPr lang="en-US" altLang="en-US" sz="3000" dirty="0">
                <a:solidFill>
                  <a:schemeClr val="tx1"/>
                </a:solidFill>
                <a:latin typeface="Arial" panose="020B0604020202020204" pitchFamily="34" charset="0"/>
                <a:cs typeface="Arial" panose="020B0604020202020204" pitchFamily="34" charset="0"/>
              </a:rPr>
              <a:t>It was their choice whether to return or not.</a:t>
            </a:r>
          </a:p>
        </p:txBody>
      </p:sp>
      <p:sp>
        <p:nvSpPr>
          <p:cNvPr id="19464" name="WordArt 11">
            <a:extLst>
              <a:ext uri="{FF2B5EF4-FFF2-40B4-BE49-F238E27FC236}">
                <a16:creationId xmlns:a16="http://schemas.microsoft.com/office/drawing/2014/main" id="{0A6997AF-4CCF-40A2-BFC7-3840A29256D5}"/>
              </a:ext>
            </a:extLst>
          </p:cNvPr>
          <p:cNvSpPr>
            <a:spLocks noChangeArrowheads="1" noChangeShapeType="1" noTextEdit="1"/>
          </p:cNvSpPr>
          <p:nvPr/>
        </p:nvSpPr>
        <p:spPr bwMode="auto">
          <a:xfrm>
            <a:off x="7467600" y="576267"/>
            <a:ext cx="1143000" cy="338137"/>
          </a:xfrm>
          <a:prstGeom prst="rect">
            <a:avLst/>
          </a:prstGeom>
        </p:spPr>
        <p:txBody>
          <a:bodyPr wrap="none" fromWordArt="1">
            <a:prstTxWarp prst="textPlain">
              <a:avLst>
                <a:gd name="adj" fmla="val 50000"/>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3175">
                  <a:solidFill>
                    <a:prstClr val="black"/>
                  </a:solidFill>
                  <a:round/>
                  <a:headEnd/>
                  <a:tailEnd/>
                </a:ln>
                <a:solidFill>
                  <a:prstClr val="black"/>
                </a:solidFill>
                <a:effectLst/>
                <a:uLnTx/>
                <a:uFillTx/>
                <a:latin typeface="Arial" panose="020B0604020202020204" pitchFamily="34" charset="0"/>
                <a:ea typeface="+mn-ea"/>
                <a:cs typeface="Arial" panose="020B0604020202020204" pitchFamily="34" charset="0"/>
              </a:rPr>
              <a:t>536 B.C.</a:t>
            </a:r>
          </a:p>
        </p:txBody>
      </p:sp>
      <p:cxnSp>
        <p:nvCxnSpPr>
          <p:cNvPr id="19466" name="Straight Connector 12">
            <a:extLst>
              <a:ext uri="{FF2B5EF4-FFF2-40B4-BE49-F238E27FC236}">
                <a16:creationId xmlns:a16="http://schemas.microsoft.com/office/drawing/2014/main" id="{62406380-C0E0-405A-8C3F-D6FD3D27439C}"/>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ounded Rectangle 13">
            <a:extLst>
              <a:ext uri="{FF2B5EF4-FFF2-40B4-BE49-F238E27FC236}">
                <a16:creationId xmlns:a16="http://schemas.microsoft.com/office/drawing/2014/main" id="{6A0FC601-E080-4AE6-8009-40C30D154DB3}"/>
              </a:ext>
            </a:extLst>
          </p:cNvPr>
          <p:cNvSpPr>
            <a:spLocks noChangeArrowheads="1"/>
          </p:cNvSpPr>
          <p:nvPr/>
        </p:nvSpPr>
        <p:spPr bwMode="auto">
          <a:xfrm>
            <a:off x="7391400" y="457200"/>
            <a:ext cx="1295400" cy="533400"/>
          </a:xfrm>
          <a:prstGeom prst="roundRect">
            <a:avLst>
              <a:gd name="adj" fmla="val 16667"/>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20489" name="Rectangle 2">
            <a:extLst>
              <a:ext uri="{FF2B5EF4-FFF2-40B4-BE49-F238E27FC236}">
                <a16:creationId xmlns:a16="http://schemas.microsoft.com/office/drawing/2014/main" id="{6DEDE70C-F2D8-4F98-BB65-1A33F1A0D894}"/>
              </a:ext>
            </a:extLst>
          </p:cNvPr>
          <p:cNvSpPr>
            <a:spLocks noGrp="1" noChangeArrowheads="1"/>
          </p:cNvSpPr>
          <p:nvPr>
            <p:ph type="title"/>
          </p:nvPr>
        </p:nvSpPr>
        <p:spPr>
          <a:xfrm>
            <a:off x="228600" y="270302"/>
            <a:ext cx="7239000" cy="830997"/>
          </a:xfrm>
        </p:spPr>
        <p:txBody>
          <a:bodyPr>
            <a:spAutoFit/>
          </a:bodyPr>
          <a:lstStyle/>
          <a:p>
            <a:pPr algn="ctr" eaLnBrk="1" hangingPunct="1"/>
            <a:r>
              <a:rPr lang="en-US" altLang="en-US" sz="4800" b="1" dirty="0">
                <a:solidFill>
                  <a:schemeClr val="tx1"/>
                </a:solidFill>
                <a:latin typeface="Arial" panose="020B0604020202020204" pitchFamily="34" charset="0"/>
                <a:cs typeface="Arial" panose="020B0604020202020204" pitchFamily="34" charset="0"/>
              </a:rPr>
              <a:t>Captives Free to Return</a:t>
            </a:r>
          </a:p>
        </p:txBody>
      </p:sp>
      <p:sp>
        <p:nvSpPr>
          <p:cNvPr id="9219" name="Rectangle 3">
            <a:extLst>
              <a:ext uri="{FF2B5EF4-FFF2-40B4-BE49-F238E27FC236}">
                <a16:creationId xmlns:a16="http://schemas.microsoft.com/office/drawing/2014/main" id="{D1AB2766-9A3C-4A92-A9F9-BF9D2DB55813}"/>
              </a:ext>
            </a:extLst>
          </p:cNvPr>
          <p:cNvSpPr>
            <a:spLocks noGrp="1" noChangeArrowheads="1"/>
          </p:cNvSpPr>
          <p:nvPr>
            <p:ph idx="1"/>
          </p:nvPr>
        </p:nvSpPr>
        <p:spPr>
          <a:xfrm>
            <a:off x="122548" y="1135141"/>
            <a:ext cx="8898904" cy="5693866"/>
          </a:xfrm>
        </p:spPr>
        <p:txBody>
          <a:bodyPr wrap="square">
            <a:spAutoFit/>
          </a:bodyPr>
          <a:lstStyle/>
          <a:p>
            <a:pPr eaLnBrk="1" hangingPunct="1">
              <a:spcBef>
                <a:spcPts val="0"/>
              </a:spcBef>
              <a:spcAft>
                <a:spcPts val="0"/>
              </a:spcAft>
            </a:pPr>
            <a:r>
              <a:rPr lang="en-US" altLang="en-US" sz="2800" dirty="0">
                <a:solidFill>
                  <a:schemeClr val="tx1"/>
                </a:solidFill>
                <a:latin typeface="Arial" panose="020B0604020202020204" pitchFamily="34" charset="0"/>
                <a:cs typeface="Arial" panose="020B0604020202020204" pitchFamily="34" charset="0"/>
              </a:rPr>
              <a:t>Approximately 50,000 Jews gathered in Babylon to start home (Ezra 2:64-65)</a:t>
            </a:r>
          </a:p>
          <a:p>
            <a:pPr lvl="1" eaLnBrk="1" hangingPunct="1">
              <a:spcBef>
                <a:spcPts val="0"/>
              </a:spcBef>
              <a:spcAft>
                <a:spcPts val="0"/>
              </a:spcAft>
            </a:pPr>
            <a:r>
              <a:rPr lang="en-US" altLang="en-US" sz="2800" dirty="0">
                <a:solidFill>
                  <a:schemeClr val="tx1"/>
                </a:solidFill>
                <a:latin typeface="Arial" panose="020B0604020202020204" pitchFamily="34" charset="0"/>
                <a:cs typeface="Arial" panose="020B0604020202020204" pitchFamily="34" charset="0"/>
              </a:rPr>
              <a:t>Sheshbazzar (Ezra 1:8, 11; 5:14-15) and Zerubbabel (Ezra 2:2; 3:2,8; 4:3; 5:2) are named as leaders (perhaps same man).</a:t>
            </a:r>
          </a:p>
          <a:p>
            <a:pPr lvl="1" eaLnBrk="1" hangingPunct="1">
              <a:spcBef>
                <a:spcPts val="0"/>
              </a:spcBef>
              <a:spcAft>
                <a:spcPts val="0"/>
              </a:spcAft>
            </a:pPr>
            <a:r>
              <a:rPr lang="en-US" altLang="en-US" sz="2800" dirty="0">
                <a:solidFill>
                  <a:schemeClr val="tx1"/>
                </a:solidFill>
                <a:latin typeface="Arial" panose="020B0604020202020204" pitchFamily="34" charset="0"/>
                <a:cs typeface="Arial" panose="020B0604020202020204" pitchFamily="34" charset="0"/>
              </a:rPr>
              <a:t>Many valuable vessels taken from the temple and palace in Nebuchadnezzar’s day are returned. Ezra 2:68-69</a:t>
            </a:r>
          </a:p>
          <a:p>
            <a:pPr lvl="2">
              <a:spcBef>
                <a:spcPts val="0"/>
              </a:spcBef>
              <a:spcAft>
                <a:spcPts val="0"/>
              </a:spcAft>
            </a:pPr>
            <a:r>
              <a:rPr lang="en-US" altLang="en-US" sz="2800" dirty="0">
                <a:solidFill>
                  <a:schemeClr val="tx1"/>
                </a:solidFill>
                <a:latin typeface="Arial" panose="020B0604020202020204" pitchFamily="34" charset="0"/>
                <a:cs typeface="Arial" panose="020B0604020202020204" pitchFamily="34" charset="0"/>
              </a:rPr>
              <a:t>5,400 gold and silver vessels returned</a:t>
            </a:r>
          </a:p>
          <a:p>
            <a:pPr lvl="1" eaLnBrk="1" hangingPunct="1">
              <a:spcBef>
                <a:spcPts val="0"/>
              </a:spcBef>
              <a:spcAft>
                <a:spcPts val="0"/>
              </a:spcAft>
            </a:pPr>
            <a:r>
              <a:rPr lang="en-US" altLang="en-US" sz="2800" dirty="0">
                <a:solidFill>
                  <a:schemeClr val="tx1"/>
                </a:solidFill>
                <a:latin typeface="Arial" panose="020B0604020202020204" pitchFamily="34" charset="0"/>
                <a:cs typeface="Arial" panose="020B0604020202020204" pitchFamily="34" charset="0"/>
              </a:rPr>
              <a:t>Jews who stayed behind helped their brethren with gifts to make their trip easier. Ezra 1</a:t>
            </a:r>
          </a:p>
          <a:p>
            <a:pPr lvl="1" eaLnBrk="1" hangingPunct="1">
              <a:spcBef>
                <a:spcPts val="0"/>
              </a:spcBef>
              <a:spcAft>
                <a:spcPts val="0"/>
              </a:spcAft>
            </a:pPr>
            <a:r>
              <a:rPr lang="en-US" altLang="en-US" sz="2800" dirty="0">
                <a:solidFill>
                  <a:schemeClr val="tx1"/>
                </a:solidFill>
                <a:latin typeface="Arial" panose="020B0604020202020204" pitchFamily="34" charset="0"/>
                <a:cs typeface="Arial" panose="020B0604020202020204" pitchFamily="34" charset="0"/>
              </a:rPr>
              <a:t>It was a day of great joy as they began the trip</a:t>
            </a:r>
          </a:p>
          <a:p>
            <a:pPr lvl="1" eaLnBrk="1" hangingPunct="1">
              <a:spcBef>
                <a:spcPts val="0"/>
              </a:spcBef>
              <a:spcAft>
                <a:spcPts val="0"/>
              </a:spcAft>
            </a:pPr>
            <a:r>
              <a:rPr lang="en-US" altLang="en-US" sz="2800" dirty="0">
                <a:solidFill>
                  <a:schemeClr val="tx1"/>
                </a:solidFill>
                <a:latin typeface="Arial" panose="020B0604020202020204" pitchFamily="34" charset="0"/>
                <a:cs typeface="Arial" panose="020B0604020202020204" pitchFamily="34" charset="0"/>
              </a:rPr>
              <a:t>However, the tasks ahead would not be easy</a:t>
            </a:r>
          </a:p>
        </p:txBody>
      </p:sp>
      <p:sp>
        <p:nvSpPr>
          <p:cNvPr id="20488" name="WordArt 11">
            <a:extLst>
              <a:ext uri="{FF2B5EF4-FFF2-40B4-BE49-F238E27FC236}">
                <a16:creationId xmlns:a16="http://schemas.microsoft.com/office/drawing/2014/main" id="{227ADBAF-0C9E-40DF-ADDC-95E704057D6A}"/>
              </a:ext>
            </a:extLst>
          </p:cNvPr>
          <p:cNvSpPr>
            <a:spLocks noChangeArrowheads="1" noChangeShapeType="1" noTextEdit="1"/>
          </p:cNvSpPr>
          <p:nvPr/>
        </p:nvSpPr>
        <p:spPr bwMode="auto">
          <a:xfrm>
            <a:off x="7467600" y="576267"/>
            <a:ext cx="1143000" cy="338137"/>
          </a:xfrm>
          <a:prstGeom prst="rect">
            <a:avLst/>
          </a:prstGeom>
        </p:spPr>
        <p:txBody>
          <a:bodyPr wrap="none" fromWordArt="1">
            <a:prstTxWarp prst="textPlain">
              <a:avLst>
                <a:gd name="adj" fmla="val 50000"/>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3175">
                  <a:solidFill>
                    <a:prstClr val="black"/>
                  </a:solidFill>
                  <a:round/>
                  <a:headEnd/>
                  <a:tailEnd/>
                </a:ln>
                <a:solidFill>
                  <a:prstClr val="black"/>
                </a:solidFill>
                <a:effectLst/>
                <a:uLnTx/>
                <a:uFillTx/>
                <a:latin typeface="Arial" panose="020B0604020202020204" pitchFamily="34" charset="0"/>
                <a:ea typeface="+mn-ea"/>
                <a:cs typeface="Arial" panose="020B0604020202020204" pitchFamily="34" charset="0"/>
              </a:rPr>
              <a:t>536 B.C.</a:t>
            </a:r>
          </a:p>
        </p:txBody>
      </p:sp>
      <p:cxnSp>
        <p:nvCxnSpPr>
          <p:cNvPr id="20490" name="Straight Connector 12">
            <a:extLst>
              <a:ext uri="{FF2B5EF4-FFF2-40B4-BE49-F238E27FC236}">
                <a16:creationId xmlns:a16="http://schemas.microsoft.com/office/drawing/2014/main" id="{228F1AB7-B035-4F10-A4AB-F0E0AC9CBBA7}"/>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2">
            <a:extLst>
              <a:ext uri="{FF2B5EF4-FFF2-40B4-BE49-F238E27FC236}">
                <a16:creationId xmlns:a16="http://schemas.microsoft.com/office/drawing/2014/main" id="{9EC86D61-9EF6-43D1-A788-259AADDEA4EF}"/>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The People of Palestine</a:t>
            </a:r>
          </a:p>
        </p:txBody>
      </p:sp>
      <p:sp>
        <p:nvSpPr>
          <p:cNvPr id="11267" name="Rectangle 3">
            <a:extLst>
              <a:ext uri="{FF2B5EF4-FFF2-40B4-BE49-F238E27FC236}">
                <a16:creationId xmlns:a16="http://schemas.microsoft.com/office/drawing/2014/main" id="{B00296B5-AC3B-41A0-9D61-28C00FBCB208}"/>
              </a:ext>
            </a:extLst>
          </p:cNvPr>
          <p:cNvSpPr>
            <a:spLocks noGrp="1" noChangeArrowheads="1"/>
          </p:cNvSpPr>
          <p:nvPr>
            <p:ph idx="1"/>
          </p:nvPr>
        </p:nvSpPr>
        <p:spPr>
          <a:xfrm>
            <a:off x="381000" y="1295400"/>
            <a:ext cx="8382000" cy="2154436"/>
          </a:xfrm>
        </p:spPr>
        <p:txBody>
          <a:bodyPr>
            <a:spAutoFit/>
          </a:bodyPr>
          <a:lstStyle/>
          <a:p>
            <a:pPr eaLnBrk="1" hangingPunct="1"/>
            <a:r>
              <a:rPr lang="en-US" altLang="en-US" sz="3300" dirty="0">
                <a:solidFill>
                  <a:schemeClr val="tx1"/>
                </a:solidFill>
                <a:latin typeface="Arial" panose="020B0604020202020204" pitchFamily="34" charset="0"/>
                <a:cs typeface="Arial" panose="020B0604020202020204" pitchFamily="34" charset="0"/>
              </a:rPr>
              <a:t>They profited from the Jews’ absence</a:t>
            </a:r>
          </a:p>
          <a:p>
            <a:pPr lvl="1" eaLnBrk="1" hangingPunct="1"/>
            <a:r>
              <a:rPr lang="en-US" altLang="en-US" sz="3000" b="1" dirty="0">
                <a:solidFill>
                  <a:schemeClr val="tx1"/>
                </a:solidFill>
                <a:latin typeface="Arial" panose="020B0604020202020204" pitchFamily="34" charset="0"/>
                <a:cs typeface="Arial" panose="020B0604020202020204" pitchFamily="34" charset="0"/>
              </a:rPr>
              <a:t>Samaritans,</a:t>
            </a:r>
            <a:r>
              <a:rPr lang="en-US" altLang="en-US" sz="3000" dirty="0">
                <a:solidFill>
                  <a:schemeClr val="tx1"/>
                </a:solidFill>
                <a:latin typeface="Arial" panose="020B0604020202020204" pitchFamily="34" charset="0"/>
                <a:cs typeface="Arial" panose="020B0604020202020204" pitchFamily="34" charset="0"/>
              </a:rPr>
              <a:t> </a:t>
            </a:r>
            <a:r>
              <a:rPr lang="en-US" altLang="en-US" sz="3000" b="1" dirty="0">
                <a:solidFill>
                  <a:schemeClr val="tx1"/>
                </a:solidFill>
                <a:latin typeface="Arial" panose="020B0604020202020204" pitchFamily="34" charset="0"/>
                <a:cs typeface="Arial" panose="020B0604020202020204" pitchFamily="34" charset="0"/>
              </a:rPr>
              <a:t>Ammonites,</a:t>
            </a:r>
            <a:r>
              <a:rPr lang="en-US" altLang="en-US" sz="3000" dirty="0">
                <a:solidFill>
                  <a:schemeClr val="tx1"/>
                </a:solidFill>
                <a:latin typeface="Arial" panose="020B0604020202020204" pitchFamily="34" charset="0"/>
                <a:cs typeface="Arial" panose="020B0604020202020204" pitchFamily="34" charset="0"/>
              </a:rPr>
              <a:t> </a:t>
            </a:r>
            <a:r>
              <a:rPr lang="en-US" altLang="en-US" sz="3000" b="1" dirty="0">
                <a:solidFill>
                  <a:schemeClr val="tx1"/>
                </a:solidFill>
                <a:latin typeface="Arial" panose="020B0604020202020204" pitchFamily="34" charset="0"/>
                <a:cs typeface="Arial" panose="020B0604020202020204" pitchFamily="34" charset="0"/>
              </a:rPr>
              <a:t>Edomites</a:t>
            </a:r>
            <a:r>
              <a:rPr lang="en-US" altLang="en-US" sz="3000" dirty="0">
                <a:solidFill>
                  <a:schemeClr val="tx1"/>
                </a:solidFill>
                <a:latin typeface="Arial" panose="020B0604020202020204" pitchFamily="34" charset="0"/>
                <a:cs typeface="Arial" panose="020B0604020202020204" pitchFamily="34" charset="0"/>
              </a:rPr>
              <a:t> and </a:t>
            </a:r>
            <a:r>
              <a:rPr lang="en-US" altLang="en-US" sz="3000" b="1" dirty="0">
                <a:solidFill>
                  <a:schemeClr val="tx1"/>
                </a:solidFill>
                <a:latin typeface="Arial" panose="020B0604020202020204" pitchFamily="34" charset="0"/>
                <a:cs typeface="Arial" panose="020B0604020202020204" pitchFamily="34" charset="0"/>
              </a:rPr>
              <a:t>Nomadic tribes</a:t>
            </a:r>
            <a:r>
              <a:rPr lang="en-US" altLang="en-US" sz="3000" dirty="0">
                <a:solidFill>
                  <a:schemeClr val="tx1"/>
                </a:solidFill>
                <a:latin typeface="Arial" panose="020B0604020202020204" pitchFamily="34" charset="0"/>
                <a:cs typeface="Arial" panose="020B0604020202020204" pitchFamily="34" charset="0"/>
              </a:rPr>
              <a:t> moved into and nearer the</a:t>
            </a:r>
            <a:br>
              <a:rPr lang="en-US" altLang="en-US" sz="3000" dirty="0">
                <a:solidFill>
                  <a:schemeClr val="tx1"/>
                </a:solidFill>
                <a:latin typeface="Arial" panose="020B0604020202020204" pitchFamily="34" charset="0"/>
                <a:cs typeface="Arial" panose="020B0604020202020204" pitchFamily="34" charset="0"/>
              </a:rPr>
            </a:br>
            <a:r>
              <a:rPr lang="en-US" altLang="en-US" sz="3000" dirty="0">
                <a:solidFill>
                  <a:schemeClr val="tx1"/>
                </a:solidFill>
                <a:latin typeface="Arial" panose="020B0604020202020204" pitchFamily="34" charset="0"/>
                <a:cs typeface="Arial" panose="020B0604020202020204" pitchFamily="34" charset="0"/>
              </a:rPr>
              <a:t>fertile lands</a:t>
            </a:r>
          </a:p>
        </p:txBody>
      </p:sp>
      <p:cxnSp>
        <p:nvCxnSpPr>
          <p:cNvPr id="23560" name="Straight Connector 10">
            <a:extLst>
              <a:ext uri="{FF2B5EF4-FFF2-40B4-BE49-F238E27FC236}">
                <a16:creationId xmlns:a16="http://schemas.microsoft.com/office/drawing/2014/main" id="{7904CF02-A941-40E4-89CD-476A8AB9C3C3}"/>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1369F2C0-3D1E-43E1-BECE-0B9819DC0D34}"/>
              </a:ext>
            </a:extLst>
          </p:cNvPr>
          <p:cNvSpPr>
            <a:spLocks noGrp="1" noChangeArrowheads="1"/>
          </p:cNvSpPr>
          <p:nvPr>
            <p:ph idx="1"/>
          </p:nvPr>
        </p:nvSpPr>
        <p:spPr>
          <a:xfrm>
            <a:off x="68667" y="1828800"/>
            <a:ext cx="8961031" cy="5001369"/>
          </a:xfrm>
        </p:spPr>
        <p:txBody>
          <a:bodyPr wrap="square">
            <a:spAutoFit/>
          </a:bodyPr>
          <a:lstStyle/>
          <a:p>
            <a:pPr marL="613500" indent="-533400">
              <a:spcBef>
                <a:spcPts val="0"/>
              </a:spcBef>
              <a:spcAft>
                <a:spcPts val="0"/>
              </a:spcAft>
              <a:buClr>
                <a:schemeClr val="tx1"/>
              </a:buClr>
              <a:buSzPct val="100000"/>
              <a:buFontTx/>
              <a:buAutoNum type="arabicPeriod"/>
            </a:pPr>
            <a:r>
              <a:rPr lang="en-US" altLang="en-US" sz="2900" b="1" dirty="0">
                <a:solidFill>
                  <a:schemeClr val="tx1"/>
                </a:solidFill>
                <a:latin typeface="Arial" panose="020B0604020202020204" pitchFamily="34" charset="0"/>
                <a:cs typeface="Arial" panose="020B0604020202020204" pitchFamily="34" charset="0"/>
              </a:rPr>
              <a:t>Jews</a:t>
            </a:r>
            <a:r>
              <a:rPr lang="en-US" altLang="en-US" sz="2900" dirty="0">
                <a:solidFill>
                  <a:schemeClr val="tx1"/>
                </a:solidFill>
                <a:latin typeface="Arial" panose="020B0604020202020204" pitchFamily="34" charset="0"/>
                <a:cs typeface="Arial" panose="020B0604020202020204" pitchFamily="34" charset="0"/>
              </a:rPr>
              <a:t> return home under the leadership of </a:t>
            </a:r>
            <a:r>
              <a:rPr lang="en-US" altLang="en-US" sz="2900" b="1" dirty="0">
                <a:solidFill>
                  <a:schemeClr val="tx1"/>
                </a:solidFill>
                <a:latin typeface="Arial" panose="020B0604020202020204" pitchFamily="34" charset="0"/>
                <a:cs typeface="Arial" panose="020B0604020202020204" pitchFamily="34" charset="0"/>
              </a:rPr>
              <a:t>Zerubbabel</a:t>
            </a:r>
            <a:r>
              <a:rPr lang="en-US" altLang="en-US" sz="2900" dirty="0">
                <a:solidFill>
                  <a:schemeClr val="tx1"/>
                </a:solidFill>
                <a:latin typeface="Arial" panose="020B0604020202020204" pitchFamily="34" charset="0"/>
                <a:cs typeface="Arial" panose="020B0604020202020204" pitchFamily="34" charset="0"/>
              </a:rPr>
              <a:t> to build the temple. (Book of Haggai) cf. Ezra 3:10ff; cf. Haggai 2:3</a:t>
            </a:r>
          </a:p>
          <a:p>
            <a:pPr marL="613500" indent="-533400">
              <a:spcBef>
                <a:spcPts val="0"/>
              </a:spcBef>
              <a:spcAft>
                <a:spcPts val="0"/>
              </a:spcAft>
              <a:buClr>
                <a:schemeClr val="tx1"/>
              </a:buClr>
              <a:buSzPct val="100000"/>
              <a:buFontTx/>
              <a:buAutoNum type="arabicPeriod"/>
            </a:pPr>
            <a:r>
              <a:rPr lang="en-US" altLang="en-US" sz="2900" b="1" dirty="0">
                <a:solidFill>
                  <a:schemeClr val="tx1"/>
                </a:solidFill>
                <a:latin typeface="Arial" panose="020B0604020202020204" pitchFamily="34" charset="0"/>
                <a:cs typeface="Arial" panose="020B0604020202020204" pitchFamily="34" charset="0"/>
              </a:rPr>
              <a:t>Ezra</a:t>
            </a:r>
            <a:r>
              <a:rPr lang="en-US" altLang="en-US" sz="2900" dirty="0">
                <a:solidFill>
                  <a:schemeClr val="tx1"/>
                </a:solidFill>
                <a:latin typeface="Arial" panose="020B0604020202020204" pitchFamily="34" charset="0"/>
                <a:cs typeface="Arial" panose="020B0604020202020204" pitchFamily="34" charset="0"/>
              </a:rPr>
              <a:t> returns with the Priests to start the spiritual reform. Ezra 3</a:t>
            </a:r>
          </a:p>
          <a:p>
            <a:pPr marL="594450" indent="-514350">
              <a:spcBef>
                <a:spcPts val="0"/>
              </a:spcBef>
              <a:spcAft>
                <a:spcPts val="0"/>
              </a:spcAft>
              <a:buClr>
                <a:schemeClr val="tx1"/>
              </a:buClr>
              <a:buSzPct val="100000"/>
              <a:buFont typeface="+mj-lt"/>
              <a:buAutoNum type="arabicPeriod"/>
            </a:pPr>
            <a:r>
              <a:rPr lang="en-US" altLang="en-US" sz="2900" b="1" dirty="0">
                <a:solidFill>
                  <a:schemeClr val="tx1"/>
                </a:solidFill>
                <a:latin typeface="Arial" panose="020B0604020202020204" pitchFamily="34" charset="0"/>
                <a:cs typeface="Arial" panose="020B0604020202020204" pitchFamily="34" charset="0"/>
              </a:rPr>
              <a:t>Nehemiah</a:t>
            </a:r>
            <a:r>
              <a:rPr lang="en-US" altLang="en-US" sz="2900" dirty="0">
                <a:solidFill>
                  <a:schemeClr val="tx1"/>
                </a:solidFill>
                <a:latin typeface="Arial" panose="020B0604020202020204" pitchFamily="34" charset="0"/>
                <a:cs typeface="Arial" panose="020B0604020202020204" pitchFamily="34" charset="0"/>
              </a:rPr>
              <a:t> returns to build the walls. (Book of Nehemiah)</a:t>
            </a:r>
          </a:p>
          <a:p>
            <a:pPr marL="537300" indent="-457200">
              <a:spcBef>
                <a:spcPts val="0"/>
              </a:spcBef>
              <a:spcAft>
                <a:spcPts val="0"/>
              </a:spcAft>
            </a:pPr>
            <a:r>
              <a:rPr lang="en-US" altLang="en-US" sz="2900" dirty="0">
                <a:solidFill>
                  <a:schemeClr val="tx1"/>
                </a:solidFill>
                <a:latin typeface="Arial" panose="020B0604020202020204" pitchFamily="34" charset="0"/>
                <a:cs typeface="Arial" panose="020B0604020202020204" pitchFamily="34" charset="0"/>
              </a:rPr>
              <a:t>Adversaries: Samaritans desired to help build the temple. Ezra 4:1ff; Nehemiah 2:17ff;</a:t>
            </a:r>
            <a:br>
              <a:rPr lang="en-US" altLang="en-US" sz="2900" dirty="0">
                <a:solidFill>
                  <a:schemeClr val="tx1"/>
                </a:solidFill>
                <a:latin typeface="Arial" panose="020B0604020202020204" pitchFamily="34" charset="0"/>
                <a:cs typeface="Arial" panose="020B0604020202020204" pitchFamily="34" charset="0"/>
              </a:rPr>
            </a:br>
            <a:r>
              <a:rPr lang="en-US" altLang="en-US" sz="2900" dirty="0">
                <a:solidFill>
                  <a:schemeClr val="tx1"/>
                </a:solidFill>
                <a:latin typeface="Arial" panose="020B0604020202020204" pitchFamily="34" charset="0"/>
                <a:cs typeface="Arial" panose="020B0604020202020204" pitchFamily="34" charset="0"/>
              </a:rPr>
              <a:t>cf. 2 Kings 17:32.</a:t>
            </a:r>
          </a:p>
          <a:p>
            <a:pPr marL="537300" indent="-457200">
              <a:spcBef>
                <a:spcPts val="0"/>
              </a:spcBef>
              <a:spcAft>
                <a:spcPts val="0"/>
              </a:spcAft>
            </a:pPr>
            <a:r>
              <a:rPr lang="en-US" altLang="en-US" sz="2900" dirty="0">
                <a:solidFill>
                  <a:schemeClr val="tx1"/>
                </a:solidFill>
                <a:latin typeface="Arial" panose="020B0604020202020204" pitchFamily="34" charset="0"/>
                <a:cs typeface="Arial" panose="020B0604020202020204" pitchFamily="34" charset="0"/>
              </a:rPr>
              <a:t>Jews accused of treason. Ezra 4:6ff; 11ff</a:t>
            </a:r>
          </a:p>
        </p:txBody>
      </p:sp>
      <p:cxnSp>
        <p:nvCxnSpPr>
          <p:cNvPr id="27657" name="Straight Connector 11">
            <a:extLst>
              <a:ext uri="{FF2B5EF4-FFF2-40B4-BE49-F238E27FC236}">
                <a16:creationId xmlns:a16="http://schemas.microsoft.com/office/drawing/2014/main" id="{012A7E71-175B-4051-8EEE-A9C8BCD3E96D}"/>
              </a:ext>
            </a:extLst>
          </p:cNvPr>
          <p:cNvCxnSpPr>
            <a:cxnSpLocks noChangeShapeType="1"/>
          </p:cNvCxnSpPr>
          <p:nvPr/>
        </p:nvCxnSpPr>
        <p:spPr bwMode="auto">
          <a:xfrm>
            <a:off x="457200" y="17526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3" name="Title 2">
            <a:extLst>
              <a:ext uri="{FF2B5EF4-FFF2-40B4-BE49-F238E27FC236}">
                <a16:creationId xmlns:a16="http://schemas.microsoft.com/office/drawing/2014/main" id="{4992ED1C-C997-4973-A7FA-3AF9CF27D848}"/>
              </a:ext>
            </a:extLst>
          </p:cNvPr>
          <p:cNvSpPr>
            <a:spLocks noGrp="1"/>
          </p:cNvSpPr>
          <p:nvPr>
            <p:ph type="title"/>
          </p:nvPr>
        </p:nvSpPr>
        <p:spPr>
          <a:xfrm>
            <a:off x="68668" y="47977"/>
            <a:ext cx="8961031" cy="1754326"/>
          </a:xfrm>
        </p:spPr>
        <p:txBody>
          <a:bodyPr>
            <a:spAutoFit/>
          </a:bodyPr>
          <a:lstStyle/>
          <a:p>
            <a:r>
              <a:rPr lang="en-US" altLang="en-US" sz="5400" b="1" dirty="0">
                <a:solidFill>
                  <a:schemeClr val="tx1"/>
                </a:solidFill>
                <a:latin typeface="Arial" panose="020B0604020202020204" pitchFamily="34" charset="0"/>
                <a:cs typeface="Arial" panose="020B0604020202020204" pitchFamily="34" charset="0"/>
              </a:rPr>
              <a:t>The “three returns” in Ezra and Nehemiah:</a:t>
            </a:r>
            <a:endParaRPr lang="en-US" sz="5400"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Rectangle 2">
            <a:extLst>
              <a:ext uri="{FF2B5EF4-FFF2-40B4-BE49-F238E27FC236}">
                <a16:creationId xmlns:a16="http://schemas.microsoft.com/office/drawing/2014/main" id="{DD7FDB1C-15F7-4FAB-B624-DCD7BFD88DC0}"/>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Return Number ONE</a:t>
            </a:r>
          </a:p>
        </p:txBody>
      </p:sp>
      <p:sp>
        <p:nvSpPr>
          <p:cNvPr id="15363" name="Rectangle 3">
            <a:extLst>
              <a:ext uri="{FF2B5EF4-FFF2-40B4-BE49-F238E27FC236}">
                <a16:creationId xmlns:a16="http://schemas.microsoft.com/office/drawing/2014/main" id="{E96F85CC-152B-40B3-8019-7C712B31B8FD}"/>
              </a:ext>
            </a:extLst>
          </p:cNvPr>
          <p:cNvSpPr>
            <a:spLocks noGrp="1" noChangeArrowheads="1"/>
          </p:cNvSpPr>
          <p:nvPr>
            <p:ph idx="1"/>
          </p:nvPr>
        </p:nvSpPr>
        <p:spPr>
          <a:xfrm>
            <a:off x="103695" y="1050298"/>
            <a:ext cx="8927183" cy="5786199"/>
          </a:xfrm>
        </p:spPr>
        <p:txBody>
          <a:bodyPr wrap="square">
            <a:spAutoFit/>
          </a:bodyPr>
          <a:lstStyle/>
          <a:p>
            <a:pPr>
              <a:spcBef>
                <a:spcPts val="0"/>
              </a:spcBef>
              <a:spcAft>
                <a:spcPts val="0"/>
              </a:spcAft>
            </a:pPr>
            <a:r>
              <a:rPr lang="en-US" altLang="en-US" sz="3200" dirty="0">
                <a:solidFill>
                  <a:schemeClr val="tx1"/>
                </a:solidFill>
                <a:latin typeface="Arial" panose="020B0604020202020204" pitchFamily="34" charset="0"/>
                <a:cs typeface="Arial" panose="020B0604020202020204" pitchFamily="34" charset="0"/>
              </a:rPr>
              <a:t>Enemies wrote a letter to the new king </a:t>
            </a:r>
            <a:r>
              <a:rPr lang="en-US" altLang="en-US" sz="3200" b="1" dirty="0">
                <a:solidFill>
                  <a:schemeClr val="tx1"/>
                </a:solidFill>
                <a:latin typeface="Arial" panose="020B0604020202020204" pitchFamily="34" charset="0"/>
                <a:cs typeface="Arial" panose="020B0604020202020204" pitchFamily="34" charset="0"/>
              </a:rPr>
              <a:t>Cambyses</a:t>
            </a:r>
            <a:r>
              <a:rPr lang="en-US" altLang="en-US" sz="3200" dirty="0">
                <a:solidFill>
                  <a:schemeClr val="tx1"/>
                </a:solidFill>
                <a:latin typeface="Arial" panose="020B0604020202020204" pitchFamily="34" charset="0"/>
                <a:cs typeface="Arial" panose="020B0604020202020204" pitchFamily="34" charset="0"/>
              </a:rPr>
              <a:t> (Cyrus’ son) after Cyrus had died</a:t>
            </a:r>
          </a:p>
          <a:p>
            <a:pPr>
              <a:spcBef>
                <a:spcPts val="0"/>
              </a:spcBef>
              <a:spcAft>
                <a:spcPts val="0"/>
              </a:spcAft>
            </a:pPr>
            <a:r>
              <a:rPr lang="en-US" altLang="en-US" sz="3200" dirty="0">
                <a:solidFill>
                  <a:schemeClr val="tx1"/>
                </a:solidFill>
                <a:latin typeface="Arial" panose="020B0604020202020204" pitchFamily="34" charset="0"/>
                <a:cs typeface="Arial" panose="020B0604020202020204" pitchFamily="34" charset="0"/>
              </a:rPr>
              <a:t>Asked the king to check the records to see if Jerusalem had not always been rebellious. Ezra 4:15</a:t>
            </a:r>
          </a:p>
          <a:p>
            <a:pPr lvl="1">
              <a:spcBef>
                <a:spcPts val="0"/>
              </a:spcBef>
              <a:spcAft>
                <a:spcPts val="0"/>
              </a:spcAft>
            </a:pPr>
            <a:r>
              <a:rPr lang="en-US" altLang="en-US" sz="3000" dirty="0">
                <a:solidFill>
                  <a:schemeClr val="tx1"/>
                </a:solidFill>
                <a:latin typeface="Arial" panose="020B0604020202020204" pitchFamily="34" charset="0"/>
                <a:cs typeface="Arial" panose="020B0604020202020204" pitchFamily="34" charset="0"/>
              </a:rPr>
              <a:t>Cambyses checked and he found that Jerusalem had been rebellious. Ezra 4:17ff</a:t>
            </a:r>
          </a:p>
          <a:p>
            <a:pPr lvl="1">
              <a:spcBef>
                <a:spcPts val="0"/>
              </a:spcBef>
              <a:spcAft>
                <a:spcPts val="0"/>
              </a:spcAft>
            </a:pPr>
            <a:r>
              <a:rPr lang="en-US" altLang="en-US" sz="3000" dirty="0">
                <a:solidFill>
                  <a:schemeClr val="tx1"/>
                </a:solidFill>
                <a:latin typeface="Arial" panose="020B0604020202020204" pitchFamily="34" charset="0"/>
                <a:cs typeface="Arial" panose="020B0604020202020204" pitchFamily="34" charset="0"/>
              </a:rPr>
              <a:t>As a result, he had the work stopped and nothing more was accomplished for 16 years. Ezra 4:21</a:t>
            </a:r>
          </a:p>
          <a:p>
            <a:pPr lvl="1">
              <a:spcBef>
                <a:spcPts val="0"/>
              </a:spcBef>
              <a:spcAft>
                <a:spcPts val="0"/>
              </a:spcAft>
            </a:pPr>
            <a:r>
              <a:rPr lang="en-US" altLang="en-US" sz="3000" dirty="0">
                <a:solidFill>
                  <a:schemeClr val="tx1"/>
                </a:solidFill>
                <a:latin typeface="Arial" panose="020B0604020202020204" pitchFamily="34" charset="0"/>
                <a:cs typeface="Arial" panose="020B0604020202020204" pitchFamily="34" charset="0"/>
              </a:rPr>
              <a:t>The people built for themselves houses, yet did not prosper. Haggai 1:2-11</a:t>
            </a:r>
          </a:p>
        </p:txBody>
      </p:sp>
      <p:cxnSp>
        <p:nvCxnSpPr>
          <p:cNvPr id="32776" name="Straight Connector 10">
            <a:extLst>
              <a:ext uri="{FF2B5EF4-FFF2-40B4-BE49-F238E27FC236}">
                <a16:creationId xmlns:a16="http://schemas.microsoft.com/office/drawing/2014/main" id="{DE0A39D1-0778-499B-861D-C2EBE1A6A9EF}"/>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50" name="Picture 18">
            <a:extLst>
              <a:ext uri="{FF2B5EF4-FFF2-40B4-BE49-F238E27FC236}">
                <a16:creationId xmlns:a16="http://schemas.microsoft.com/office/drawing/2014/main" id="{541737B5-8668-4350-92FA-661820948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51" y="1295404"/>
            <a:ext cx="8382000" cy="538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Oval 11">
            <a:extLst>
              <a:ext uri="{FF2B5EF4-FFF2-40B4-BE49-F238E27FC236}">
                <a16:creationId xmlns:a16="http://schemas.microsoft.com/office/drawing/2014/main" id="{F034EA00-2D84-4435-A30D-AD8613166BFA}"/>
              </a:ext>
            </a:extLst>
          </p:cNvPr>
          <p:cNvSpPr>
            <a:spLocks noChangeArrowheads="1"/>
          </p:cNvSpPr>
          <p:nvPr/>
        </p:nvSpPr>
        <p:spPr bwMode="auto">
          <a:xfrm>
            <a:off x="1600200" y="2133600"/>
            <a:ext cx="609600" cy="381000"/>
          </a:xfrm>
          <a:prstGeom prst="ellipse">
            <a:avLst/>
          </a:prstGeom>
          <a:solidFill>
            <a:schemeClr val="tx2">
              <a:alpha val="30196"/>
            </a:schemeClr>
          </a:solidFill>
          <a:ln w="9525">
            <a:solidFill>
              <a:schemeClr val="tx1"/>
            </a:solidFill>
            <a:round/>
            <a:headEnd/>
            <a:tailEnd/>
          </a:ln>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18444" name="Oval 12">
            <a:extLst>
              <a:ext uri="{FF2B5EF4-FFF2-40B4-BE49-F238E27FC236}">
                <a16:creationId xmlns:a16="http://schemas.microsoft.com/office/drawing/2014/main" id="{FD186BA0-30F9-4FE9-A8F7-A5BDB20D2FC5}"/>
              </a:ext>
            </a:extLst>
          </p:cNvPr>
          <p:cNvSpPr>
            <a:spLocks noChangeArrowheads="1"/>
          </p:cNvSpPr>
          <p:nvPr/>
        </p:nvSpPr>
        <p:spPr bwMode="auto">
          <a:xfrm>
            <a:off x="838200" y="3962400"/>
            <a:ext cx="762000" cy="457200"/>
          </a:xfrm>
          <a:prstGeom prst="ellipse">
            <a:avLst/>
          </a:prstGeom>
          <a:solidFill>
            <a:schemeClr val="tx2">
              <a:alpha val="30196"/>
            </a:schemeClr>
          </a:solidFill>
          <a:ln w="9525">
            <a:solidFill>
              <a:schemeClr val="tx1"/>
            </a:solidFill>
            <a:round/>
            <a:headEnd/>
            <a:tailEnd/>
          </a:ln>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18445" name="Oval 13">
            <a:extLst>
              <a:ext uri="{FF2B5EF4-FFF2-40B4-BE49-F238E27FC236}">
                <a16:creationId xmlns:a16="http://schemas.microsoft.com/office/drawing/2014/main" id="{C4B540AB-EB19-44B7-9BE6-A039F509F65C}"/>
              </a:ext>
            </a:extLst>
          </p:cNvPr>
          <p:cNvSpPr>
            <a:spLocks noChangeArrowheads="1"/>
          </p:cNvSpPr>
          <p:nvPr/>
        </p:nvSpPr>
        <p:spPr bwMode="auto">
          <a:xfrm rot="6424044">
            <a:off x="827885" y="2601120"/>
            <a:ext cx="720725" cy="512762"/>
          </a:xfrm>
          <a:prstGeom prst="ellipse">
            <a:avLst/>
          </a:prstGeom>
          <a:solidFill>
            <a:schemeClr val="tx2">
              <a:alpha val="30196"/>
            </a:schemeClr>
          </a:solidFill>
          <a:ln w="9525">
            <a:solidFill>
              <a:schemeClr val="tx1"/>
            </a:solidFill>
            <a:round/>
            <a:headEnd/>
            <a:tailEnd/>
          </a:ln>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18446" name="Oval 14">
            <a:extLst>
              <a:ext uri="{FF2B5EF4-FFF2-40B4-BE49-F238E27FC236}">
                <a16:creationId xmlns:a16="http://schemas.microsoft.com/office/drawing/2014/main" id="{2AF58A95-7394-4B6A-BADF-90B7AD1DEF13}"/>
              </a:ext>
            </a:extLst>
          </p:cNvPr>
          <p:cNvSpPr>
            <a:spLocks noChangeArrowheads="1"/>
          </p:cNvSpPr>
          <p:nvPr/>
        </p:nvSpPr>
        <p:spPr bwMode="auto">
          <a:xfrm>
            <a:off x="1066800" y="2209800"/>
            <a:ext cx="838200" cy="457200"/>
          </a:xfrm>
          <a:prstGeom prst="ellipse">
            <a:avLst/>
          </a:prstGeom>
          <a:solidFill>
            <a:schemeClr val="tx2">
              <a:alpha val="30196"/>
            </a:schemeClr>
          </a:solidFill>
          <a:ln w="9525">
            <a:solidFill>
              <a:schemeClr val="tx1"/>
            </a:solidFill>
            <a:round/>
            <a:headEnd/>
            <a:tailEnd/>
          </a:ln>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35851" name="Line 15">
            <a:extLst>
              <a:ext uri="{FF2B5EF4-FFF2-40B4-BE49-F238E27FC236}">
                <a16:creationId xmlns:a16="http://schemas.microsoft.com/office/drawing/2014/main" id="{56F9662B-D091-4224-AA02-085AD3E253CB}"/>
              </a:ext>
            </a:extLst>
          </p:cNvPr>
          <p:cNvSpPr>
            <a:spLocks noChangeShapeType="1"/>
          </p:cNvSpPr>
          <p:nvPr/>
        </p:nvSpPr>
        <p:spPr bwMode="auto">
          <a:xfrm flipV="1">
            <a:off x="6553200" y="3657600"/>
            <a:ext cx="1981200" cy="304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35852" name="Line 16">
            <a:extLst>
              <a:ext uri="{FF2B5EF4-FFF2-40B4-BE49-F238E27FC236}">
                <a16:creationId xmlns:a16="http://schemas.microsoft.com/office/drawing/2014/main" id="{18D86468-E9FF-4250-AF77-16E9174A8473}"/>
              </a:ext>
            </a:extLst>
          </p:cNvPr>
          <p:cNvSpPr>
            <a:spLocks noChangeShapeType="1"/>
          </p:cNvSpPr>
          <p:nvPr/>
        </p:nvSpPr>
        <p:spPr bwMode="auto">
          <a:xfrm flipH="1" flipV="1">
            <a:off x="3050381" y="4419603"/>
            <a:ext cx="131957" cy="761524"/>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35853" name="Oval 17">
            <a:extLst>
              <a:ext uri="{FF2B5EF4-FFF2-40B4-BE49-F238E27FC236}">
                <a16:creationId xmlns:a16="http://schemas.microsoft.com/office/drawing/2014/main" id="{8A8B2C52-533A-452C-B398-9B7B472084D7}"/>
              </a:ext>
            </a:extLst>
          </p:cNvPr>
          <p:cNvSpPr>
            <a:spLocks noChangeArrowheads="1"/>
          </p:cNvSpPr>
          <p:nvPr/>
        </p:nvSpPr>
        <p:spPr bwMode="auto">
          <a:xfrm>
            <a:off x="2972789" y="4117795"/>
            <a:ext cx="209550" cy="266700"/>
          </a:xfrm>
          <a:prstGeom prst="ellipse">
            <a:avLst/>
          </a:prstGeom>
          <a:noFill/>
          <a:ln w="381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35854" name="Rectangle 2">
            <a:extLst>
              <a:ext uri="{FF2B5EF4-FFF2-40B4-BE49-F238E27FC236}">
                <a16:creationId xmlns:a16="http://schemas.microsoft.com/office/drawing/2014/main" id="{D3B64550-C5FD-4F82-B8F5-73F3FDC653CA}"/>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Return Number ONE</a:t>
            </a:r>
          </a:p>
        </p:txBody>
      </p:sp>
      <p:cxnSp>
        <p:nvCxnSpPr>
          <p:cNvPr id="35855" name="Straight Connector 17">
            <a:extLst>
              <a:ext uri="{FF2B5EF4-FFF2-40B4-BE49-F238E27FC236}">
                <a16:creationId xmlns:a16="http://schemas.microsoft.com/office/drawing/2014/main" id="{DD533D01-CA64-4A5B-A63D-74CA9D07299A}"/>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7" name="TextBox 16">
            <a:extLst>
              <a:ext uri="{FF2B5EF4-FFF2-40B4-BE49-F238E27FC236}">
                <a16:creationId xmlns:a16="http://schemas.microsoft.com/office/drawing/2014/main" id="{93B6521B-81A0-486F-A65E-21DA4A7790E6}"/>
              </a:ext>
            </a:extLst>
          </p:cNvPr>
          <p:cNvSpPr txBox="1"/>
          <p:nvPr/>
        </p:nvSpPr>
        <p:spPr>
          <a:xfrm>
            <a:off x="3469076" y="1295404"/>
            <a:ext cx="5324475" cy="2400657"/>
          </a:xfrm>
          <a:prstGeom prst="rect">
            <a:avLst/>
          </a:prstGeom>
          <a:solidFill>
            <a:srgbClr val="0070C0">
              <a:alpha val="60000"/>
            </a:srgb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Calisto MT" panose="02040603050505030304"/>
                <a:ea typeface="+mn-ea"/>
                <a:cs typeface="+mn-cs"/>
              </a:rPr>
              <a:t>Darius conquered new territories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alisto MT" panose="02040603050505030304"/>
                <a:ea typeface="+mn-ea"/>
                <a:cs typeface="+mn-cs"/>
              </a:rPr>
              <a:t>A wise administrator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alisto MT" panose="02040603050505030304"/>
                <a:ea typeface="+mn-ea"/>
                <a:cs typeface="+mn-cs"/>
              </a:rPr>
              <a:t>Initiated many legal and fiscal reforms in the land to promote commerce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alisto MT" panose="02040603050505030304"/>
                <a:ea typeface="+mn-ea"/>
                <a:cs typeface="+mn-cs"/>
              </a:rPr>
              <a:t>Built roads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alisto MT" panose="02040603050505030304"/>
                <a:ea typeface="+mn-ea"/>
                <a:cs typeface="+mn-cs"/>
              </a:rPr>
              <a:t>Established an efficient postal system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alisto MT" panose="02040603050505030304"/>
                <a:ea typeface="+mn-ea"/>
                <a:cs typeface="+mn-cs"/>
              </a:rPr>
              <a:t>Built a canal connecting Gulf of Suez to the Mediterranean Sea</a:t>
            </a:r>
          </a:p>
        </p:txBody>
      </p:sp>
      <p:cxnSp>
        <p:nvCxnSpPr>
          <p:cNvPr id="4" name="Straight Arrow Connector 3">
            <a:extLst>
              <a:ext uri="{FF2B5EF4-FFF2-40B4-BE49-F238E27FC236}">
                <a16:creationId xmlns:a16="http://schemas.microsoft.com/office/drawing/2014/main" id="{6FF4BE84-59EA-4B25-B3F7-7DCE43CB7FF3}"/>
              </a:ext>
            </a:extLst>
          </p:cNvPr>
          <p:cNvCxnSpPr>
            <a:cxnSpLocks/>
          </p:cNvCxnSpPr>
          <p:nvPr/>
        </p:nvCxnSpPr>
        <p:spPr>
          <a:xfrm flipH="1">
            <a:off x="2590803" y="3277243"/>
            <a:ext cx="1183073" cy="1142359"/>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9262CC7-5675-4662-929B-3B9A56AAF5D3}"/>
              </a:ext>
            </a:extLst>
          </p:cNvPr>
          <p:cNvSpPr txBox="1"/>
          <p:nvPr/>
        </p:nvSpPr>
        <p:spPr>
          <a:xfrm>
            <a:off x="416438" y="5216235"/>
            <a:ext cx="3381375" cy="923330"/>
          </a:xfrm>
          <a:prstGeom prst="rect">
            <a:avLst/>
          </a:prstGeom>
          <a:solidFill>
            <a:srgbClr val="0070C0">
              <a:alpha val="60000"/>
            </a:srgbClr>
          </a:solidFill>
        </p:spPr>
        <p:txBody>
          <a:bodyPr wrap="square">
            <a:spAutoFit/>
          </a:bodyPr>
          <a:lstStyle/>
          <a:p>
            <a:r>
              <a:rPr lang="en-US" altLang="en-US" sz="1800" b="1" dirty="0">
                <a:latin typeface="Arial" panose="020B0604020202020204" pitchFamily="34" charset="0"/>
                <a:cs typeface="Arial" panose="020B0604020202020204" pitchFamily="34" charset="0"/>
              </a:rPr>
              <a:t>Judah was a tiny dependency in an empire of 2,000,000 square miles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443"/>
                                        </p:tgtEl>
                                        <p:attrNameLst>
                                          <p:attrName>style.visibility</p:attrName>
                                        </p:attrNameLst>
                                      </p:cBhvr>
                                      <p:to>
                                        <p:strVal val="visible"/>
                                      </p:to>
                                    </p:set>
                                    <p:anim calcmode="lin" valueType="num">
                                      <p:cBhvr>
                                        <p:cTn id="7" dur="500" fill="hold"/>
                                        <p:tgtEl>
                                          <p:spTgt spid="18443"/>
                                        </p:tgtEl>
                                        <p:attrNameLst>
                                          <p:attrName>ppt_w</p:attrName>
                                        </p:attrNameLst>
                                      </p:cBhvr>
                                      <p:tavLst>
                                        <p:tav tm="0">
                                          <p:val>
                                            <p:fltVal val="0"/>
                                          </p:val>
                                        </p:tav>
                                        <p:tav tm="100000">
                                          <p:val>
                                            <p:strVal val="#ppt_w"/>
                                          </p:val>
                                        </p:tav>
                                      </p:tavLst>
                                    </p:anim>
                                    <p:anim calcmode="lin" valueType="num">
                                      <p:cBhvr>
                                        <p:cTn id="8" dur="500" fill="hold"/>
                                        <p:tgtEl>
                                          <p:spTgt spid="1844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8446"/>
                                        </p:tgtEl>
                                        <p:attrNameLst>
                                          <p:attrName>style.visibility</p:attrName>
                                        </p:attrNameLst>
                                      </p:cBhvr>
                                      <p:to>
                                        <p:strVal val="visible"/>
                                      </p:to>
                                    </p:set>
                                    <p:anim calcmode="lin" valueType="num">
                                      <p:cBhvr>
                                        <p:cTn id="12" dur="500" fill="hold"/>
                                        <p:tgtEl>
                                          <p:spTgt spid="18446"/>
                                        </p:tgtEl>
                                        <p:attrNameLst>
                                          <p:attrName>ppt_w</p:attrName>
                                        </p:attrNameLst>
                                      </p:cBhvr>
                                      <p:tavLst>
                                        <p:tav tm="0">
                                          <p:val>
                                            <p:fltVal val="0"/>
                                          </p:val>
                                        </p:tav>
                                        <p:tav tm="100000">
                                          <p:val>
                                            <p:strVal val="#ppt_w"/>
                                          </p:val>
                                        </p:tav>
                                      </p:tavLst>
                                    </p:anim>
                                    <p:anim calcmode="lin" valueType="num">
                                      <p:cBhvr>
                                        <p:cTn id="13" dur="500" fill="hold"/>
                                        <p:tgtEl>
                                          <p:spTgt spid="18446"/>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8445"/>
                                        </p:tgtEl>
                                        <p:attrNameLst>
                                          <p:attrName>style.visibility</p:attrName>
                                        </p:attrNameLst>
                                      </p:cBhvr>
                                      <p:to>
                                        <p:strVal val="visible"/>
                                      </p:to>
                                    </p:set>
                                    <p:anim calcmode="lin" valueType="num">
                                      <p:cBhvr>
                                        <p:cTn id="17" dur="500" fill="hold"/>
                                        <p:tgtEl>
                                          <p:spTgt spid="18445"/>
                                        </p:tgtEl>
                                        <p:attrNameLst>
                                          <p:attrName>ppt_w</p:attrName>
                                        </p:attrNameLst>
                                      </p:cBhvr>
                                      <p:tavLst>
                                        <p:tav tm="0">
                                          <p:val>
                                            <p:fltVal val="0"/>
                                          </p:val>
                                        </p:tav>
                                        <p:tav tm="100000">
                                          <p:val>
                                            <p:strVal val="#ppt_w"/>
                                          </p:val>
                                        </p:tav>
                                      </p:tavLst>
                                    </p:anim>
                                    <p:anim calcmode="lin" valueType="num">
                                      <p:cBhvr>
                                        <p:cTn id="18" dur="500" fill="hold"/>
                                        <p:tgtEl>
                                          <p:spTgt spid="18445"/>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8444"/>
                                        </p:tgtEl>
                                        <p:attrNameLst>
                                          <p:attrName>style.visibility</p:attrName>
                                        </p:attrNameLst>
                                      </p:cBhvr>
                                      <p:to>
                                        <p:strVal val="visible"/>
                                      </p:to>
                                    </p:set>
                                    <p:anim calcmode="lin" valueType="num">
                                      <p:cBhvr>
                                        <p:cTn id="22" dur="500" fill="hold"/>
                                        <p:tgtEl>
                                          <p:spTgt spid="18444"/>
                                        </p:tgtEl>
                                        <p:attrNameLst>
                                          <p:attrName>ppt_w</p:attrName>
                                        </p:attrNameLst>
                                      </p:cBhvr>
                                      <p:tavLst>
                                        <p:tav tm="0">
                                          <p:val>
                                            <p:fltVal val="0"/>
                                          </p:val>
                                        </p:tav>
                                        <p:tav tm="100000">
                                          <p:val>
                                            <p:strVal val="#ppt_w"/>
                                          </p:val>
                                        </p:tav>
                                      </p:tavLst>
                                    </p:anim>
                                    <p:anim calcmode="lin" valueType="num">
                                      <p:cBhvr>
                                        <p:cTn id="23" dur="500" fill="hold"/>
                                        <p:tgtEl>
                                          <p:spTgt spid="184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animBg="1"/>
      <p:bldP spid="18444" grpId="0" animBg="1"/>
      <p:bldP spid="18445" grpId="0" animBg="1"/>
      <p:bldP spid="1844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274</TotalTime>
  <Words>849</Words>
  <Application>Microsoft Office PowerPoint</Application>
  <PresentationFormat>On-screen Show (4:3)</PresentationFormat>
  <Paragraphs>74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Calisto MT</vt:lpstr>
      <vt:lpstr>Wingdings 2</vt:lpstr>
      <vt:lpstr>Slate</vt:lpstr>
      <vt:lpstr>Welcome Back – Part 2 Jerusalem Is Rebuilt</vt:lpstr>
      <vt:lpstr>Jerusalem Is Rebuilt</vt:lpstr>
      <vt:lpstr>Jerusalem Is Rebuilt</vt:lpstr>
      <vt:lpstr>Captives Free to Return</vt:lpstr>
      <vt:lpstr>Captives Free to Return</vt:lpstr>
      <vt:lpstr>The People of Palestine</vt:lpstr>
      <vt:lpstr>The “three returns” in Ezra and Nehemiah:</vt:lpstr>
      <vt:lpstr>Return Number ONE</vt:lpstr>
      <vt:lpstr>Return Number ONE</vt:lpstr>
      <vt:lpstr>Return Number ONE</vt:lpstr>
      <vt:lpstr>Return Number ONE</vt:lpstr>
      <vt:lpstr>Esther</vt:lpstr>
      <vt:lpstr>Esther</vt:lpstr>
      <vt:lpstr>Return Number TWO</vt:lpstr>
      <vt:lpstr>Return Number TWO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 Part 2 Jerusalem Is Rebuilt</dc:title>
  <dc:creator>mgalloway2715@gmail.com</dc:creator>
  <cp:lastModifiedBy>Richard Lidh</cp:lastModifiedBy>
  <cp:revision>13</cp:revision>
  <cp:lastPrinted>2021-06-13T02:21:33Z</cp:lastPrinted>
  <dcterms:created xsi:type="dcterms:W3CDTF">2021-06-12T21:24:11Z</dcterms:created>
  <dcterms:modified xsi:type="dcterms:W3CDTF">2021-06-13T02:21:34Z</dcterms:modified>
</cp:coreProperties>
</file>